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5" r:id="rId7"/>
    <p:sldId id="262" r:id="rId8"/>
    <p:sldId id="263" r:id="rId9"/>
    <p:sldId id="264" r:id="rId10"/>
    <p:sldId id="266" r:id="rId11"/>
    <p:sldId id="279" r:id="rId12"/>
    <p:sldId id="280" r:id="rId13"/>
    <p:sldId id="272" r:id="rId14"/>
    <p:sldId id="278" r:id="rId15"/>
    <p:sldId id="275" r:id="rId16"/>
    <p:sldId id="277"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50" autoAdjust="0"/>
    <p:restoredTop sz="94660"/>
  </p:normalViewPr>
  <p:slideViewPr>
    <p:cSldViewPr snapToGrid="0">
      <p:cViewPr varScale="1">
        <p:scale>
          <a:sx n="68" d="100"/>
          <a:sy n="68" d="100"/>
        </p:scale>
        <p:origin x="78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3EF521-5036-4F7D-B8C8-A636DAFEE492}"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790DDB0B-470D-4038-9801-F797358BA53D}">
      <dgm:prSet phldrT="[Text]"/>
      <dgm:spPr/>
      <dgm:t>
        <a:bodyPr anchor="t"/>
        <a:lstStyle/>
        <a:p>
          <a:pPr algn="just">
            <a:buNone/>
          </a:pPr>
          <a:r>
            <a:rPr lang="en-GB" b="1" dirty="0"/>
            <a:t>Food and beverages: </a:t>
          </a:r>
          <a:r>
            <a:rPr lang="en-GB" dirty="0"/>
            <a:t>The top-performing product line is Food and Beverages, evidenced by its highest revenue generation, highest rating, and being the second most sold product line.</a:t>
          </a:r>
        </a:p>
        <a:p>
          <a:pPr algn="just">
            <a:buNone/>
          </a:pPr>
          <a:r>
            <a:rPr lang="en-GB" b="1" u="sng" dirty="0"/>
            <a:t>Recommendation</a:t>
          </a:r>
          <a:r>
            <a:rPr lang="en-GB" u="sng" dirty="0"/>
            <a:t>:</a:t>
          </a:r>
          <a:r>
            <a:rPr lang="en-GB" u="none" dirty="0"/>
            <a:t> </a:t>
          </a:r>
          <a:r>
            <a:rPr lang="en-GB" dirty="0"/>
            <a:t>To sustain this success, it's crucial to maintain ample stock levels to promptly meet customer demand, ensuring their satisfaction and fostering loyalty.</a:t>
          </a:r>
          <a:endParaRPr lang="en-IN" dirty="0"/>
        </a:p>
      </dgm:t>
    </dgm:pt>
    <dgm:pt modelId="{CF310EC2-D692-4DE7-9A4B-66F78FF11078}" type="parTrans" cxnId="{3C15B3E6-7E2D-41EE-9959-2EAE36260F19}">
      <dgm:prSet/>
      <dgm:spPr/>
      <dgm:t>
        <a:bodyPr/>
        <a:lstStyle/>
        <a:p>
          <a:endParaRPr lang="en-IN"/>
        </a:p>
      </dgm:t>
    </dgm:pt>
    <dgm:pt modelId="{7D33F5EA-A763-47DC-A03A-666AAFDDB34D}" type="sibTrans" cxnId="{3C15B3E6-7E2D-41EE-9959-2EAE36260F19}">
      <dgm:prSet/>
      <dgm:spPr/>
      <dgm:t>
        <a:bodyPr/>
        <a:lstStyle/>
        <a:p>
          <a:endParaRPr lang="en-IN"/>
        </a:p>
      </dgm:t>
    </dgm:pt>
    <dgm:pt modelId="{B4669C84-864A-447D-B914-8FC82C1A59E0}">
      <dgm:prSet phldrT="[Text]"/>
      <dgm:spPr/>
      <dgm:t>
        <a:bodyPr anchor="t"/>
        <a:lstStyle/>
        <a:p>
          <a:pPr algn="just"/>
          <a:r>
            <a:rPr lang="en-GB" b="1" dirty="0"/>
            <a:t>Health and beauty</a:t>
          </a:r>
          <a:r>
            <a:rPr lang="en-GB" dirty="0"/>
            <a:t>: The product line that requires the most improvement is the Health and Beauty product line. This conclusion is based on its least revenue generation, lowest number of products sold, and average rating.</a:t>
          </a:r>
        </a:p>
        <a:p>
          <a:pPr algn="just"/>
          <a:r>
            <a:rPr lang="en-GB" b="1" u="sng" dirty="0"/>
            <a:t>Recommendation:</a:t>
          </a:r>
          <a:r>
            <a:rPr lang="en-GB" b="1" u="none" dirty="0"/>
            <a:t> </a:t>
          </a:r>
          <a:r>
            <a:rPr lang="en-GB" dirty="0"/>
            <a:t>To enhance Health and Beauty sales, we can gather customer feedback to understand preferences and introduce innovative products aligned with market trends. </a:t>
          </a:r>
          <a:endParaRPr lang="en-IN" dirty="0"/>
        </a:p>
      </dgm:t>
    </dgm:pt>
    <dgm:pt modelId="{2D71EC5D-B507-4DBF-8DE5-04B4A5A72771}" type="parTrans" cxnId="{D4995BDA-83CF-4B83-B7BD-9AC859E2D4C3}">
      <dgm:prSet/>
      <dgm:spPr/>
      <dgm:t>
        <a:bodyPr/>
        <a:lstStyle/>
        <a:p>
          <a:endParaRPr lang="en-IN"/>
        </a:p>
      </dgm:t>
    </dgm:pt>
    <dgm:pt modelId="{49630827-49A0-47AC-B4E6-78740EF08346}" type="sibTrans" cxnId="{D4995BDA-83CF-4B83-B7BD-9AC859E2D4C3}">
      <dgm:prSet/>
      <dgm:spPr/>
      <dgm:t>
        <a:bodyPr/>
        <a:lstStyle/>
        <a:p>
          <a:endParaRPr lang="en-IN"/>
        </a:p>
      </dgm:t>
    </dgm:pt>
    <dgm:pt modelId="{86EDC322-FC21-4617-AF93-16382A0A65E8}">
      <dgm:prSet phldrT="[Text]"/>
      <dgm:spPr/>
      <dgm:t>
        <a:bodyPr anchor="t"/>
        <a:lstStyle/>
        <a:p>
          <a:pPr algn="just">
            <a:buNone/>
          </a:pPr>
          <a:r>
            <a:rPr lang="en-GB" dirty="0"/>
            <a:t>Home and lifestyle: After Health and Beauty, the Home and Lifestyle product line warrants improvement due to its second-lowest revenue generation and sales quantity, along with the lowest ratings.</a:t>
          </a:r>
        </a:p>
        <a:p>
          <a:pPr algn="just">
            <a:buNone/>
          </a:pPr>
          <a:r>
            <a:rPr lang="en-GB" b="1" u="sng" dirty="0"/>
            <a:t>Recommendation:</a:t>
          </a:r>
          <a:r>
            <a:rPr lang="en-GB" b="1" u="none" dirty="0"/>
            <a:t> </a:t>
          </a:r>
          <a:r>
            <a:rPr lang="en-GB" dirty="0"/>
            <a:t>We can gather feedback from customers to continuously refine and improve the product offerings and overall shopping experience.</a:t>
          </a:r>
          <a:endParaRPr lang="en-IN" dirty="0"/>
        </a:p>
      </dgm:t>
    </dgm:pt>
    <dgm:pt modelId="{F6474B86-0C2D-4375-81E6-E945A4E5ECEC}" type="parTrans" cxnId="{42F41B38-5771-41B6-A5C8-5DD52CD15B7B}">
      <dgm:prSet/>
      <dgm:spPr/>
      <dgm:t>
        <a:bodyPr/>
        <a:lstStyle/>
        <a:p>
          <a:endParaRPr lang="en-IN"/>
        </a:p>
      </dgm:t>
    </dgm:pt>
    <dgm:pt modelId="{B319ECE5-1DB5-465A-BE33-27379DC8C234}" type="sibTrans" cxnId="{42F41B38-5771-41B6-A5C8-5DD52CD15B7B}">
      <dgm:prSet/>
      <dgm:spPr/>
      <dgm:t>
        <a:bodyPr/>
        <a:lstStyle/>
        <a:p>
          <a:endParaRPr lang="en-IN"/>
        </a:p>
      </dgm:t>
    </dgm:pt>
    <dgm:pt modelId="{B7C41CD6-92BC-4C28-83B8-B33C48443DAE}">
      <dgm:prSet phldrT="[Text]"/>
      <dgm:spPr/>
      <dgm:t>
        <a:bodyPr anchor="t"/>
        <a:lstStyle/>
        <a:p>
          <a:pPr algn="just">
            <a:buNone/>
          </a:pPr>
          <a:r>
            <a:rPr lang="en-GB" b="1" dirty="0"/>
            <a:t>Sports and travel</a:t>
          </a:r>
          <a:r>
            <a:rPr lang="en-GB" dirty="0"/>
            <a:t>: Despite being the second-highest revenue-generating product line, its the third least sold product line and has the second-lowest rating.</a:t>
          </a:r>
        </a:p>
        <a:p>
          <a:pPr algn="just">
            <a:buNone/>
          </a:pPr>
          <a:r>
            <a:rPr lang="en-GB" b="1" u="sng" dirty="0"/>
            <a:t>Recommendation:</a:t>
          </a:r>
          <a:r>
            <a:rPr lang="en-GB" b="1" u="none" dirty="0"/>
            <a:t> </a:t>
          </a:r>
          <a:r>
            <a:rPr lang="en-GB" dirty="0"/>
            <a:t>We can </a:t>
          </a:r>
          <a:r>
            <a:rPr lang="en-GB" dirty="0" err="1"/>
            <a:t>analyze</a:t>
          </a:r>
          <a:r>
            <a:rPr lang="en-GB" dirty="0"/>
            <a:t> customer feedback, improve marketing strategies, and consider introducing new products.</a:t>
          </a:r>
          <a:endParaRPr lang="en-IN" dirty="0"/>
        </a:p>
      </dgm:t>
    </dgm:pt>
    <dgm:pt modelId="{076F8B50-93F1-4294-82BC-CE51BD17B6DB}" type="parTrans" cxnId="{CFDFE6C8-C92C-495D-8F3B-BDE27E3F538B}">
      <dgm:prSet/>
      <dgm:spPr/>
      <dgm:t>
        <a:bodyPr/>
        <a:lstStyle/>
        <a:p>
          <a:endParaRPr lang="en-IN"/>
        </a:p>
      </dgm:t>
    </dgm:pt>
    <dgm:pt modelId="{B0C17D1F-8538-4E33-BFA6-8D603881290C}" type="sibTrans" cxnId="{CFDFE6C8-C92C-495D-8F3B-BDE27E3F538B}">
      <dgm:prSet/>
      <dgm:spPr/>
      <dgm:t>
        <a:bodyPr/>
        <a:lstStyle/>
        <a:p>
          <a:endParaRPr lang="en-IN"/>
        </a:p>
      </dgm:t>
    </dgm:pt>
    <dgm:pt modelId="{4028B0C1-40EA-4EB1-8FC3-EB6AD73DCCCB}">
      <dgm:prSet phldrT="[Text]"/>
      <dgm:spPr/>
      <dgm:t>
        <a:bodyPr anchor="t"/>
        <a:lstStyle/>
        <a:p>
          <a:pPr algn="just">
            <a:buNone/>
          </a:pPr>
          <a:r>
            <a:rPr lang="en-GB" b="1" dirty="0"/>
            <a:t>Electronic accessories and Fashion accessories: </a:t>
          </a:r>
          <a:r>
            <a:rPr lang="en-GB" dirty="0"/>
            <a:t>For both product lines, the performance is average.</a:t>
          </a:r>
        </a:p>
        <a:p>
          <a:pPr algn="just">
            <a:buNone/>
          </a:pPr>
          <a:r>
            <a:rPr lang="en-GB" b="1" u="sng" dirty="0"/>
            <a:t>Recommendation:</a:t>
          </a:r>
          <a:r>
            <a:rPr lang="en-GB" b="1" u="none" dirty="0"/>
            <a:t> </a:t>
          </a:r>
          <a:r>
            <a:rPr lang="en-GB" dirty="0"/>
            <a:t>Utilize customer insights to refine product offerings and implement targeted marketing strategies to maximize performance.</a:t>
          </a:r>
          <a:endParaRPr lang="en-IN" dirty="0"/>
        </a:p>
      </dgm:t>
    </dgm:pt>
    <dgm:pt modelId="{572386DE-19BF-4D24-B7C4-94591167B6AF}" type="parTrans" cxnId="{5BEAE550-309A-4EEB-B3AF-1ED75346476E}">
      <dgm:prSet/>
      <dgm:spPr/>
      <dgm:t>
        <a:bodyPr/>
        <a:lstStyle/>
        <a:p>
          <a:endParaRPr lang="en-IN"/>
        </a:p>
      </dgm:t>
    </dgm:pt>
    <dgm:pt modelId="{14373504-4548-4A4C-953E-DAB91DA13ED3}" type="sibTrans" cxnId="{5BEAE550-309A-4EEB-B3AF-1ED75346476E}">
      <dgm:prSet/>
      <dgm:spPr/>
      <dgm:t>
        <a:bodyPr/>
        <a:lstStyle/>
        <a:p>
          <a:endParaRPr lang="en-IN"/>
        </a:p>
      </dgm:t>
    </dgm:pt>
    <dgm:pt modelId="{0C388527-274F-4A06-B7A0-29AA5320817B}" type="pres">
      <dgm:prSet presAssocID="{773EF521-5036-4F7D-B8C8-A636DAFEE492}" presName="diagram" presStyleCnt="0">
        <dgm:presLayoutVars>
          <dgm:dir/>
          <dgm:resizeHandles val="exact"/>
        </dgm:presLayoutVars>
      </dgm:prSet>
      <dgm:spPr/>
    </dgm:pt>
    <dgm:pt modelId="{F5FD3B25-BAC8-423D-9612-730C3752FDEB}" type="pres">
      <dgm:prSet presAssocID="{790DDB0B-470D-4038-9801-F797358BA53D}" presName="node" presStyleLbl="node1" presStyleIdx="0" presStyleCnt="5" custScaleY="117250">
        <dgm:presLayoutVars>
          <dgm:bulletEnabled val="1"/>
        </dgm:presLayoutVars>
      </dgm:prSet>
      <dgm:spPr/>
    </dgm:pt>
    <dgm:pt modelId="{F5668590-58A3-438E-ADBE-78F6A6991B2A}" type="pres">
      <dgm:prSet presAssocID="{7D33F5EA-A763-47DC-A03A-666AAFDDB34D}" presName="sibTrans" presStyleCnt="0"/>
      <dgm:spPr/>
    </dgm:pt>
    <dgm:pt modelId="{6C9D27B0-09EA-4792-A010-A353494CC94E}" type="pres">
      <dgm:prSet presAssocID="{B4669C84-864A-447D-B914-8FC82C1A59E0}" presName="node" presStyleLbl="node1" presStyleIdx="1" presStyleCnt="5" custScaleY="114396">
        <dgm:presLayoutVars>
          <dgm:bulletEnabled val="1"/>
        </dgm:presLayoutVars>
      </dgm:prSet>
      <dgm:spPr/>
    </dgm:pt>
    <dgm:pt modelId="{874C8468-8E4A-414B-BE97-88B62DADB201}" type="pres">
      <dgm:prSet presAssocID="{49630827-49A0-47AC-B4E6-78740EF08346}" presName="sibTrans" presStyleCnt="0"/>
      <dgm:spPr/>
    </dgm:pt>
    <dgm:pt modelId="{6C0C0376-49AE-42B5-9B38-A2BD3F9F3D4D}" type="pres">
      <dgm:prSet presAssocID="{86EDC322-FC21-4617-AF93-16382A0A65E8}" presName="node" presStyleLbl="node1" presStyleIdx="2" presStyleCnt="5" custScaleY="117941">
        <dgm:presLayoutVars>
          <dgm:bulletEnabled val="1"/>
        </dgm:presLayoutVars>
      </dgm:prSet>
      <dgm:spPr/>
    </dgm:pt>
    <dgm:pt modelId="{8102DA0E-9496-444B-9EBA-6CAA242E9983}" type="pres">
      <dgm:prSet presAssocID="{B319ECE5-1DB5-465A-BE33-27379DC8C234}" presName="sibTrans" presStyleCnt="0"/>
      <dgm:spPr/>
    </dgm:pt>
    <dgm:pt modelId="{2C1B745B-636A-400E-9738-7ACB92828D0E}" type="pres">
      <dgm:prSet presAssocID="{B7C41CD6-92BC-4C28-83B8-B33C48443DAE}" presName="node" presStyleLbl="node1" presStyleIdx="3" presStyleCnt="5">
        <dgm:presLayoutVars>
          <dgm:bulletEnabled val="1"/>
        </dgm:presLayoutVars>
      </dgm:prSet>
      <dgm:spPr/>
    </dgm:pt>
    <dgm:pt modelId="{9652EF74-25AE-468D-85A8-7B8C60F42099}" type="pres">
      <dgm:prSet presAssocID="{B0C17D1F-8538-4E33-BFA6-8D603881290C}" presName="sibTrans" presStyleCnt="0"/>
      <dgm:spPr/>
    </dgm:pt>
    <dgm:pt modelId="{006EB2C9-E62D-462C-9275-4D79DFBDE1DA}" type="pres">
      <dgm:prSet presAssocID="{4028B0C1-40EA-4EB1-8FC3-EB6AD73DCCCB}" presName="node" presStyleLbl="node1" presStyleIdx="4" presStyleCnt="5">
        <dgm:presLayoutVars>
          <dgm:bulletEnabled val="1"/>
        </dgm:presLayoutVars>
      </dgm:prSet>
      <dgm:spPr/>
    </dgm:pt>
  </dgm:ptLst>
  <dgm:cxnLst>
    <dgm:cxn modelId="{5E0C7D05-A605-4598-8F70-2AB2D7B2F678}" type="presOf" srcId="{B4669C84-864A-447D-B914-8FC82C1A59E0}" destId="{6C9D27B0-09EA-4792-A010-A353494CC94E}" srcOrd="0" destOrd="0" presId="urn:microsoft.com/office/officeart/2005/8/layout/default"/>
    <dgm:cxn modelId="{C75F010C-FB7A-4C2D-8AB8-5B57857D8278}" type="presOf" srcId="{773EF521-5036-4F7D-B8C8-A636DAFEE492}" destId="{0C388527-274F-4A06-B7A0-29AA5320817B}" srcOrd="0" destOrd="0" presId="urn:microsoft.com/office/officeart/2005/8/layout/default"/>
    <dgm:cxn modelId="{42F41B38-5771-41B6-A5C8-5DD52CD15B7B}" srcId="{773EF521-5036-4F7D-B8C8-A636DAFEE492}" destId="{86EDC322-FC21-4617-AF93-16382A0A65E8}" srcOrd="2" destOrd="0" parTransId="{F6474B86-0C2D-4375-81E6-E945A4E5ECEC}" sibTransId="{B319ECE5-1DB5-465A-BE33-27379DC8C234}"/>
    <dgm:cxn modelId="{56DB7D5D-2E96-4786-8639-535A85BD9848}" type="presOf" srcId="{86EDC322-FC21-4617-AF93-16382A0A65E8}" destId="{6C0C0376-49AE-42B5-9B38-A2BD3F9F3D4D}" srcOrd="0" destOrd="0" presId="urn:microsoft.com/office/officeart/2005/8/layout/default"/>
    <dgm:cxn modelId="{5BEAE550-309A-4EEB-B3AF-1ED75346476E}" srcId="{773EF521-5036-4F7D-B8C8-A636DAFEE492}" destId="{4028B0C1-40EA-4EB1-8FC3-EB6AD73DCCCB}" srcOrd="4" destOrd="0" parTransId="{572386DE-19BF-4D24-B7C4-94591167B6AF}" sibTransId="{14373504-4548-4A4C-953E-DAB91DA13ED3}"/>
    <dgm:cxn modelId="{8E2EDAAD-21B5-441A-84ED-79A38FC48D2B}" type="presOf" srcId="{4028B0C1-40EA-4EB1-8FC3-EB6AD73DCCCB}" destId="{006EB2C9-E62D-462C-9275-4D79DFBDE1DA}" srcOrd="0" destOrd="0" presId="urn:microsoft.com/office/officeart/2005/8/layout/default"/>
    <dgm:cxn modelId="{CFDFE6C8-C92C-495D-8F3B-BDE27E3F538B}" srcId="{773EF521-5036-4F7D-B8C8-A636DAFEE492}" destId="{B7C41CD6-92BC-4C28-83B8-B33C48443DAE}" srcOrd="3" destOrd="0" parTransId="{076F8B50-93F1-4294-82BC-CE51BD17B6DB}" sibTransId="{B0C17D1F-8538-4E33-BFA6-8D603881290C}"/>
    <dgm:cxn modelId="{D4995BDA-83CF-4B83-B7BD-9AC859E2D4C3}" srcId="{773EF521-5036-4F7D-B8C8-A636DAFEE492}" destId="{B4669C84-864A-447D-B914-8FC82C1A59E0}" srcOrd="1" destOrd="0" parTransId="{2D71EC5D-B507-4DBF-8DE5-04B4A5A72771}" sibTransId="{49630827-49A0-47AC-B4E6-78740EF08346}"/>
    <dgm:cxn modelId="{2E7246DF-58D4-4DB2-85E5-5163F4B65017}" type="presOf" srcId="{B7C41CD6-92BC-4C28-83B8-B33C48443DAE}" destId="{2C1B745B-636A-400E-9738-7ACB92828D0E}" srcOrd="0" destOrd="0" presId="urn:microsoft.com/office/officeart/2005/8/layout/default"/>
    <dgm:cxn modelId="{3C15B3E6-7E2D-41EE-9959-2EAE36260F19}" srcId="{773EF521-5036-4F7D-B8C8-A636DAFEE492}" destId="{790DDB0B-470D-4038-9801-F797358BA53D}" srcOrd="0" destOrd="0" parTransId="{CF310EC2-D692-4DE7-9A4B-66F78FF11078}" sibTransId="{7D33F5EA-A763-47DC-A03A-666AAFDDB34D}"/>
    <dgm:cxn modelId="{F6B037F6-CDCC-432D-AD34-E6D0C704E453}" type="presOf" srcId="{790DDB0B-470D-4038-9801-F797358BA53D}" destId="{F5FD3B25-BAC8-423D-9612-730C3752FDEB}" srcOrd="0" destOrd="0" presId="urn:microsoft.com/office/officeart/2005/8/layout/default"/>
    <dgm:cxn modelId="{21AF0444-FB95-427A-962A-7168453E45AE}" type="presParOf" srcId="{0C388527-274F-4A06-B7A0-29AA5320817B}" destId="{F5FD3B25-BAC8-423D-9612-730C3752FDEB}" srcOrd="0" destOrd="0" presId="urn:microsoft.com/office/officeart/2005/8/layout/default"/>
    <dgm:cxn modelId="{814E5683-2DD9-4179-A000-540C059C315D}" type="presParOf" srcId="{0C388527-274F-4A06-B7A0-29AA5320817B}" destId="{F5668590-58A3-438E-ADBE-78F6A6991B2A}" srcOrd="1" destOrd="0" presId="urn:microsoft.com/office/officeart/2005/8/layout/default"/>
    <dgm:cxn modelId="{EB973995-893C-46D3-A1AC-9435AFA32AD4}" type="presParOf" srcId="{0C388527-274F-4A06-B7A0-29AA5320817B}" destId="{6C9D27B0-09EA-4792-A010-A353494CC94E}" srcOrd="2" destOrd="0" presId="urn:microsoft.com/office/officeart/2005/8/layout/default"/>
    <dgm:cxn modelId="{72D23FF5-F278-4681-BAD0-19550C25CF6C}" type="presParOf" srcId="{0C388527-274F-4A06-B7A0-29AA5320817B}" destId="{874C8468-8E4A-414B-BE97-88B62DADB201}" srcOrd="3" destOrd="0" presId="urn:microsoft.com/office/officeart/2005/8/layout/default"/>
    <dgm:cxn modelId="{AED99E15-85B0-4B67-89CA-77ECBDA742DC}" type="presParOf" srcId="{0C388527-274F-4A06-B7A0-29AA5320817B}" destId="{6C0C0376-49AE-42B5-9B38-A2BD3F9F3D4D}" srcOrd="4" destOrd="0" presId="urn:microsoft.com/office/officeart/2005/8/layout/default"/>
    <dgm:cxn modelId="{11136835-296A-4E9C-982D-E6EC47A0A86B}" type="presParOf" srcId="{0C388527-274F-4A06-B7A0-29AA5320817B}" destId="{8102DA0E-9496-444B-9EBA-6CAA242E9983}" srcOrd="5" destOrd="0" presId="urn:microsoft.com/office/officeart/2005/8/layout/default"/>
    <dgm:cxn modelId="{0577727B-BE84-4527-AF0C-3CBECDB54027}" type="presParOf" srcId="{0C388527-274F-4A06-B7A0-29AA5320817B}" destId="{2C1B745B-636A-400E-9738-7ACB92828D0E}" srcOrd="6" destOrd="0" presId="urn:microsoft.com/office/officeart/2005/8/layout/default"/>
    <dgm:cxn modelId="{96350274-1573-49EC-A780-B8DBCA729033}" type="presParOf" srcId="{0C388527-274F-4A06-B7A0-29AA5320817B}" destId="{9652EF74-25AE-468D-85A8-7B8C60F42099}" srcOrd="7" destOrd="0" presId="urn:microsoft.com/office/officeart/2005/8/layout/default"/>
    <dgm:cxn modelId="{96E087B5-BEC8-462E-86AE-73461E7FA10E}" type="presParOf" srcId="{0C388527-274F-4A06-B7A0-29AA5320817B}" destId="{006EB2C9-E62D-462C-9275-4D79DFBDE1D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9ECED5-4734-476C-B2B9-8A64907E573F}"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6FCB7EA7-53E1-4866-A5D3-7E2353EC9746}">
      <dgm:prSet phldrT="[Text]" custT="1"/>
      <dgm:spPr/>
      <dgm:t>
        <a:bodyPr/>
        <a:lstStyle/>
        <a:p>
          <a:pPr algn="l"/>
          <a:r>
            <a:rPr lang="en-GB" sz="1100" dirty="0"/>
            <a:t>Electronic accessories  - January</a:t>
          </a:r>
        </a:p>
        <a:p>
          <a:pPr algn="l"/>
          <a:r>
            <a:rPr lang="en-GB" sz="1100" dirty="0"/>
            <a:t>Fashion accessories – January</a:t>
          </a:r>
        </a:p>
        <a:p>
          <a:pPr algn="l"/>
          <a:r>
            <a:rPr lang="en-GB" sz="1100" dirty="0"/>
            <a:t>Food and beverages – February</a:t>
          </a:r>
        </a:p>
        <a:p>
          <a:pPr algn="l"/>
          <a:r>
            <a:rPr lang="en-GB" sz="1100" dirty="0"/>
            <a:t>Health and beauty – March</a:t>
          </a:r>
        </a:p>
        <a:p>
          <a:pPr algn="l"/>
          <a:r>
            <a:rPr lang="en-GB" sz="1100" dirty="0"/>
            <a:t>Home and lifestyle – March</a:t>
          </a:r>
        </a:p>
        <a:p>
          <a:pPr algn="l"/>
          <a:r>
            <a:rPr lang="en-GB" sz="1100" dirty="0"/>
            <a:t>Sports and travel – January</a:t>
          </a:r>
        </a:p>
        <a:p>
          <a:pPr algn="just"/>
          <a:endParaRPr lang="en-GB" sz="1100" dirty="0"/>
        </a:p>
        <a:p>
          <a:pPr algn="just"/>
          <a:r>
            <a:rPr lang="en-GB" sz="1100" b="1" u="sng" dirty="0"/>
            <a:t>Recommendation:</a:t>
          </a:r>
          <a:r>
            <a:rPr lang="en-GB" sz="1100" b="1" u="none" dirty="0"/>
            <a:t> </a:t>
          </a:r>
          <a:r>
            <a:rPr lang="en-GB" sz="1100" u="none" dirty="0"/>
            <a:t>Consider </a:t>
          </a:r>
          <a:r>
            <a:rPr lang="en-GB" sz="1100" dirty="0"/>
            <a:t>introducing new products or enhancing existing ones to meet customer demand during these periods. Implement targeted marketing strategies and special promotions to stimulate sales during off-peak months</a:t>
          </a:r>
          <a:r>
            <a:rPr lang="en-GB" sz="1000" dirty="0"/>
            <a:t>.</a:t>
          </a:r>
          <a:endParaRPr lang="en-IN" sz="1000" dirty="0"/>
        </a:p>
      </dgm:t>
    </dgm:pt>
    <dgm:pt modelId="{54BDE600-2C65-43FA-895D-B4A66763BF0F}" type="parTrans" cxnId="{C63A883A-6479-4077-A543-E21AE65CCF32}">
      <dgm:prSet/>
      <dgm:spPr/>
      <dgm:t>
        <a:bodyPr/>
        <a:lstStyle/>
        <a:p>
          <a:endParaRPr lang="en-IN"/>
        </a:p>
      </dgm:t>
    </dgm:pt>
    <dgm:pt modelId="{BFD5A812-80AA-481C-838D-87253F24CADA}" type="sibTrans" cxnId="{C63A883A-6479-4077-A543-E21AE65CCF32}">
      <dgm:prSet/>
      <dgm:spPr/>
      <dgm:t>
        <a:bodyPr/>
        <a:lstStyle/>
        <a:p>
          <a:endParaRPr lang="en-IN"/>
        </a:p>
      </dgm:t>
    </dgm:pt>
    <dgm:pt modelId="{B09F7A1B-4784-4889-9F76-8770DB876CCE}">
      <dgm:prSet phldrT="[Text]" custT="1"/>
      <dgm:spPr/>
      <dgm:t>
        <a:bodyPr/>
        <a:lstStyle/>
        <a:p>
          <a:pPr algn="l"/>
          <a:r>
            <a:rPr lang="en-GB" sz="1100" dirty="0"/>
            <a:t>Electronic accessories  - Thursday</a:t>
          </a:r>
          <a:endParaRPr lang="en-IN" sz="1100" dirty="0"/>
        </a:p>
        <a:p>
          <a:pPr algn="l"/>
          <a:r>
            <a:rPr lang="en-GB" sz="1100" dirty="0"/>
            <a:t>Fashion accessories – Saturday </a:t>
          </a:r>
        </a:p>
        <a:p>
          <a:pPr algn="l"/>
          <a:r>
            <a:rPr lang="en-GB" sz="1100" dirty="0"/>
            <a:t>Food and beverages – Wednesday</a:t>
          </a:r>
        </a:p>
        <a:p>
          <a:pPr algn="l"/>
          <a:r>
            <a:rPr lang="en-GB" sz="1100" dirty="0"/>
            <a:t>Health and beauty - Tuesday</a:t>
          </a:r>
        </a:p>
        <a:p>
          <a:pPr algn="l"/>
          <a:r>
            <a:rPr lang="en-GB" sz="1100" dirty="0"/>
            <a:t>Home and lifestyle - Sunday</a:t>
          </a:r>
        </a:p>
        <a:p>
          <a:pPr algn="l"/>
          <a:r>
            <a:rPr lang="en-GB" sz="1100" dirty="0"/>
            <a:t>Sports and travel – Friday</a:t>
          </a:r>
        </a:p>
        <a:p>
          <a:pPr algn="just"/>
          <a:endParaRPr lang="en-GB" sz="1100" dirty="0"/>
        </a:p>
        <a:p>
          <a:pPr algn="just"/>
          <a:r>
            <a:rPr lang="en-GB" sz="1100" b="1" u="sng" dirty="0"/>
            <a:t>Recommendation</a:t>
          </a:r>
          <a:r>
            <a:rPr lang="en-GB" sz="1100" b="1" u="none" dirty="0"/>
            <a:t>: </a:t>
          </a:r>
          <a:r>
            <a:rPr lang="en-GB" sz="1100" dirty="0"/>
            <a:t>Implementing targeted marketing campaigns and promotions on specific days corresponding to each product category's highest revenue can potentially boost sales and capitalize on peak purchasing patterns</a:t>
          </a:r>
          <a:r>
            <a:rPr lang="en-GB" sz="1000" dirty="0"/>
            <a:t>. </a:t>
          </a:r>
          <a:endParaRPr lang="en-IN" sz="1000" dirty="0"/>
        </a:p>
      </dgm:t>
    </dgm:pt>
    <dgm:pt modelId="{C4909E97-F594-420F-93F6-D0C7C40127AB}" type="sibTrans" cxnId="{01544408-C575-4DCB-874B-42EE598AD974}">
      <dgm:prSet/>
      <dgm:spPr/>
      <dgm:t>
        <a:bodyPr/>
        <a:lstStyle/>
        <a:p>
          <a:endParaRPr lang="en-IN"/>
        </a:p>
      </dgm:t>
    </dgm:pt>
    <dgm:pt modelId="{91162644-64FD-44D6-932E-F0B68CEF222B}" type="parTrans" cxnId="{01544408-C575-4DCB-874B-42EE598AD974}">
      <dgm:prSet/>
      <dgm:spPr/>
      <dgm:t>
        <a:bodyPr/>
        <a:lstStyle/>
        <a:p>
          <a:endParaRPr lang="en-IN"/>
        </a:p>
      </dgm:t>
    </dgm:pt>
    <dgm:pt modelId="{840E23C6-AFE9-4D60-A929-583D042E3D3C}">
      <dgm:prSet phldrT="[Text]" custT="1"/>
      <dgm:spPr/>
      <dgm:t>
        <a:bodyPr anchor="t"/>
        <a:lstStyle/>
        <a:p>
          <a:pPr algn="just"/>
          <a:r>
            <a:rPr lang="en-GB" sz="1100" dirty="0"/>
            <a:t>The most sold product line is Electronic accessories, while the least sold product line is Health and beauty.</a:t>
          </a:r>
        </a:p>
        <a:p>
          <a:pPr algn="just"/>
          <a:endParaRPr lang="en-GB" sz="1100" u="sng" dirty="0"/>
        </a:p>
        <a:p>
          <a:pPr algn="just"/>
          <a:r>
            <a:rPr lang="en-GB" sz="1100" b="1" u="sng" dirty="0"/>
            <a:t>Recommendation:</a:t>
          </a:r>
          <a:r>
            <a:rPr lang="en-GB" sz="1100" b="1" u="none" dirty="0"/>
            <a:t> </a:t>
          </a:r>
          <a:r>
            <a:rPr lang="en-GB" sz="1100" dirty="0"/>
            <a:t>To increase sales, consider offering promotions or discounts on Health and beauty products to boost their sales. Additionally, enhancing the marketing and visibility of Health and beauty items could attract more customers and drive sales.</a:t>
          </a:r>
          <a:endParaRPr lang="en-IN" sz="1100" dirty="0"/>
        </a:p>
      </dgm:t>
    </dgm:pt>
    <dgm:pt modelId="{28249556-22B5-4BF7-BB6E-BB3ABA050C66}" type="sibTrans" cxnId="{29F252A6-A45B-436C-8EC2-30D3630EE682}">
      <dgm:prSet/>
      <dgm:spPr/>
      <dgm:t>
        <a:bodyPr/>
        <a:lstStyle/>
        <a:p>
          <a:endParaRPr lang="en-IN"/>
        </a:p>
      </dgm:t>
    </dgm:pt>
    <dgm:pt modelId="{EBF1F352-6F25-4B13-9810-8CC27B7A8176}" type="parTrans" cxnId="{29F252A6-A45B-436C-8EC2-30D3630EE682}">
      <dgm:prSet/>
      <dgm:spPr/>
      <dgm:t>
        <a:bodyPr/>
        <a:lstStyle/>
        <a:p>
          <a:endParaRPr lang="en-IN"/>
        </a:p>
      </dgm:t>
    </dgm:pt>
    <dgm:pt modelId="{165CFB9B-559C-4517-92C0-D11114331C48}">
      <dgm:prSet phldrT="[Text]" custT="1"/>
      <dgm:spPr/>
      <dgm:t>
        <a:bodyPr anchor="t"/>
        <a:lstStyle/>
        <a:p>
          <a:pPr algn="just"/>
          <a:r>
            <a:rPr lang="en-GB" sz="1100" dirty="0"/>
            <a:t>The highest revenue across all product lines is consistently generated during the afternoon, reflecting peak sales activity during this time . </a:t>
          </a:r>
        </a:p>
        <a:p>
          <a:pPr algn="just"/>
          <a:endParaRPr lang="en-GB" sz="1100" dirty="0"/>
        </a:p>
        <a:p>
          <a:pPr algn="just"/>
          <a:r>
            <a:rPr lang="en-GB" sz="1100" b="1" u="sng" dirty="0"/>
            <a:t>Recommendation:</a:t>
          </a:r>
          <a:r>
            <a:rPr lang="en-GB" sz="1100" b="1" u="none" dirty="0"/>
            <a:t> </a:t>
          </a:r>
          <a:r>
            <a:rPr lang="en-GB" sz="1100" dirty="0"/>
            <a:t>Optimizing product displays and offering special deals during off- peak hours can attract customers and boost sales.</a:t>
          </a:r>
          <a:endParaRPr lang="en-IN" sz="1600" dirty="0"/>
        </a:p>
      </dgm:t>
    </dgm:pt>
    <dgm:pt modelId="{5BFADEA4-DCA7-48E3-A5B8-9F61AABA5752}" type="sibTrans" cxnId="{2D65A340-B154-4C9C-9CE9-0BA2B7B01DB6}">
      <dgm:prSet/>
      <dgm:spPr/>
      <dgm:t>
        <a:bodyPr/>
        <a:lstStyle/>
        <a:p>
          <a:endParaRPr lang="en-IN"/>
        </a:p>
      </dgm:t>
    </dgm:pt>
    <dgm:pt modelId="{599D44CB-5F94-47F5-82C3-88CFD750CE75}" type="parTrans" cxnId="{2D65A340-B154-4C9C-9CE9-0BA2B7B01DB6}">
      <dgm:prSet/>
      <dgm:spPr/>
      <dgm:t>
        <a:bodyPr/>
        <a:lstStyle/>
        <a:p>
          <a:endParaRPr lang="en-IN"/>
        </a:p>
      </dgm:t>
    </dgm:pt>
    <dgm:pt modelId="{0555645C-C77C-4563-B2F3-C87E5B584CE9}" type="pres">
      <dgm:prSet presAssocID="{E79ECED5-4734-476C-B2B9-8A64907E573F}" presName="diagram" presStyleCnt="0">
        <dgm:presLayoutVars>
          <dgm:dir/>
          <dgm:resizeHandles val="exact"/>
        </dgm:presLayoutVars>
      </dgm:prSet>
      <dgm:spPr/>
    </dgm:pt>
    <dgm:pt modelId="{99697F15-F27E-4036-87A9-94ED56A24A66}" type="pres">
      <dgm:prSet presAssocID="{6FCB7EA7-53E1-4866-A5D3-7E2353EC9746}" presName="node" presStyleLbl="node1" presStyleIdx="0" presStyleCnt="4" custScaleX="141144" custScaleY="116639">
        <dgm:presLayoutVars>
          <dgm:bulletEnabled val="1"/>
        </dgm:presLayoutVars>
      </dgm:prSet>
      <dgm:spPr/>
    </dgm:pt>
    <dgm:pt modelId="{8CF574BD-C3F4-4C0A-A7A8-6ED4E1CAF9A6}" type="pres">
      <dgm:prSet presAssocID="{BFD5A812-80AA-481C-838D-87253F24CADA}" presName="sibTrans" presStyleCnt="0"/>
      <dgm:spPr/>
    </dgm:pt>
    <dgm:pt modelId="{514655BC-2284-441E-9639-CBCA1D46474E}" type="pres">
      <dgm:prSet presAssocID="{B09F7A1B-4784-4889-9F76-8770DB876CCE}" presName="node" presStyleLbl="node1" presStyleIdx="1" presStyleCnt="4" custScaleX="151144" custScaleY="116452">
        <dgm:presLayoutVars>
          <dgm:bulletEnabled val="1"/>
        </dgm:presLayoutVars>
      </dgm:prSet>
      <dgm:spPr/>
    </dgm:pt>
    <dgm:pt modelId="{F4A542F3-1410-45E4-A9DC-1979EB9FA5B0}" type="pres">
      <dgm:prSet presAssocID="{C4909E97-F594-420F-93F6-D0C7C40127AB}" presName="sibTrans" presStyleCnt="0"/>
      <dgm:spPr/>
    </dgm:pt>
    <dgm:pt modelId="{A55B8D3F-E0AE-467A-BF9A-D57ED0FA3E03}" type="pres">
      <dgm:prSet presAssocID="{165CFB9B-559C-4517-92C0-D11114331C48}" presName="node" presStyleLbl="node1" presStyleIdx="2" presStyleCnt="4" custScaleX="136714" custScaleY="103975">
        <dgm:presLayoutVars>
          <dgm:bulletEnabled val="1"/>
        </dgm:presLayoutVars>
      </dgm:prSet>
      <dgm:spPr/>
    </dgm:pt>
    <dgm:pt modelId="{20ED7642-3451-403D-8B96-26BCD2AE9265}" type="pres">
      <dgm:prSet presAssocID="{5BFADEA4-DCA7-48E3-A5B8-9F61AABA5752}" presName="sibTrans" presStyleCnt="0"/>
      <dgm:spPr/>
    </dgm:pt>
    <dgm:pt modelId="{2BCFC797-615F-4C45-A4C8-B2399B3BB9AB}" type="pres">
      <dgm:prSet presAssocID="{840E23C6-AFE9-4D60-A929-583D042E3D3C}" presName="node" presStyleLbl="node1" presStyleIdx="3" presStyleCnt="4" custScaleX="146493">
        <dgm:presLayoutVars>
          <dgm:bulletEnabled val="1"/>
        </dgm:presLayoutVars>
      </dgm:prSet>
      <dgm:spPr/>
    </dgm:pt>
  </dgm:ptLst>
  <dgm:cxnLst>
    <dgm:cxn modelId="{01544408-C575-4DCB-874B-42EE598AD974}" srcId="{E79ECED5-4734-476C-B2B9-8A64907E573F}" destId="{B09F7A1B-4784-4889-9F76-8770DB876CCE}" srcOrd="1" destOrd="0" parTransId="{91162644-64FD-44D6-932E-F0B68CEF222B}" sibTransId="{C4909E97-F594-420F-93F6-D0C7C40127AB}"/>
    <dgm:cxn modelId="{41F74F14-6373-422B-8E2C-7EF1581E908F}" type="presOf" srcId="{165CFB9B-559C-4517-92C0-D11114331C48}" destId="{A55B8D3F-E0AE-467A-BF9A-D57ED0FA3E03}" srcOrd="0" destOrd="0" presId="urn:microsoft.com/office/officeart/2005/8/layout/default"/>
    <dgm:cxn modelId="{01CF1530-B99E-4DDE-AADA-2408032D0C00}" type="presOf" srcId="{840E23C6-AFE9-4D60-A929-583D042E3D3C}" destId="{2BCFC797-615F-4C45-A4C8-B2399B3BB9AB}" srcOrd="0" destOrd="0" presId="urn:microsoft.com/office/officeart/2005/8/layout/default"/>
    <dgm:cxn modelId="{C63A883A-6479-4077-A543-E21AE65CCF32}" srcId="{E79ECED5-4734-476C-B2B9-8A64907E573F}" destId="{6FCB7EA7-53E1-4866-A5D3-7E2353EC9746}" srcOrd="0" destOrd="0" parTransId="{54BDE600-2C65-43FA-895D-B4A66763BF0F}" sibTransId="{BFD5A812-80AA-481C-838D-87253F24CADA}"/>
    <dgm:cxn modelId="{E9D9F93E-C45D-44BD-8F0F-BB11C4E10996}" type="presOf" srcId="{E79ECED5-4734-476C-B2B9-8A64907E573F}" destId="{0555645C-C77C-4563-B2F3-C87E5B584CE9}" srcOrd="0" destOrd="0" presId="urn:microsoft.com/office/officeart/2005/8/layout/default"/>
    <dgm:cxn modelId="{2D65A340-B154-4C9C-9CE9-0BA2B7B01DB6}" srcId="{E79ECED5-4734-476C-B2B9-8A64907E573F}" destId="{165CFB9B-559C-4517-92C0-D11114331C48}" srcOrd="2" destOrd="0" parTransId="{599D44CB-5F94-47F5-82C3-88CFD750CE75}" sibTransId="{5BFADEA4-DCA7-48E3-A5B8-9F61AABA5752}"/>
    <dgm:cxn modelId="{2F23114D-F583-4F3F-9C1D-C1FCAB473E42}" type="presOf" srcId="{B09F7A1B-4784-4889-9F76-8770DB876CCE}" destId="{514655BC-2284-441E-9639-CBCA1D46474E}" srcOrd="0" destOrd="0" presId="urn:microsoft.com/office/officeart/2005/8/layout/default"/>
    <dgm:cxn modelId="{526F5D76-8B81-40EE-B7B3-6F28B630AC39}" type="presOf" srcId="{6FCB7EA7-53E1-4866-A5D3-7E2353EC9746}" destId="{99697F15-F27E-4036-87A9-94ED56A24A66}" srcOrd="0" destOrd="0" presId="urn:microsoft.com/office/officeart/2005/8/layout/default"/>
    <dgm:cxn modelId="{29F252A6-A45B-436C-8EC2-30D3630EE682}" srcId="{E79ECED5-4734-476C-B2B9-8A64907E573F}" destId="{840E23C6-AFE9-4D60-A929-583D042E3D3C}" srcOrd="3" destOrd="0" parTransId="{EBF1F352-6F25-4B13-9810-8CC27B7A8176}" sibTransId="{28249556-22B5-4BF7-BB6E-BB3ABA050C66}"/>
    <dgm:cxn modelId="{AA257091-482A-4F82-95C1-FFEB4F92796C}" type="presParOf" srcId="{0555645C-C77C-4563-B2F3-C87E5B584CE9}" destId="{99697F15-F27E-4036-87A9-94ED56A24A66}" srcOrd="0" destOrd="0" presId="urn:microsoft.com/office/officeart/2005/8/layout/default"/>
    <dgm:cxn modelId="{69529E61-489A-4240-A723-FD818C8E75AB}" type="presParOf" srcId="{0555645C-C77C-4563-B2F3-C87E5B584CE9}" destId="{8CF574BD-C3F4-4C0A-A7A8-6ED4E1CAF9A6}" srcOrd="1" destOrd="0" presId="urn:microsoft.com/office/officeart/2005/8/layout/default"/>
    <dgm:cxn modelId="{2063E197-366D-4CD2-8CA9-630B22A4E242}" type="presParOf" srcId="{0555645C-C77C-4563-B2F3-C87E5B584CE9}" destId="{514655BC-2284-441E-9639-CBCA1D46474E}" srcOrd="2" destOrd="0" presId="urn:microsoft.com/office/officeart/2005/8/layout/default"/>
    <dgm:cxn modelId="{38E11690-AE59-4E1D-8C4E-AE7D4E49AC6C}" type="presParOf" srcId="{0555645C-C77C-4563-B2F3-C87E5B584CE9}" destId="{F4A542F3-1410-45E4-A9DC-1979EB9FA5B0}" srcOrd="3" destOrd="0" presId="urn:microsoft.com/office/officeart/2005/8/layout/default"/>
    <dgm:cxn modelId="{2F611A15-AD80-482C-99D1-C55B13BC8CF3}" type="presParOf" srcId="{0555645C-C77C-4563-B2F3-C87E5B584CE9}" destId="{A55B8D3F-E0AE-467A-BF9A-D57ED0FA3E03}" srcOrd="4" destOrd="0" presId="urn:microsoft.com/office/officeart/2005/8/layout/default"/>
    <dgm:cxn modelId="{E3812D8B-FF3C-4BC8-A0CC-6816B1971AC7}" type="presParOf" srcId="{0555645C-C77C-4563-B2F3-C87E5B584CE9}" destId="{20ED7642-3451-403D-8B96-26BCD2AE9265}" srcOrd="5" destOrd="0" presId="urn:microsoft.com/office/officeart/2005/8/layout/default"/>
    <dgm:cxn modelId="{DEA808CA-71E8-4042-BE42-687EBDA06B0A}" type="presParOf" srcId="{0555645C-C77C-4563-B2F3-C87E5B584CE9}" destId="{2BCFC797-615F-4C45-A4C8-B2399B3BB9AB}"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3EF521-5036-4F7D-B8C8-A636DAFEE492}"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790DDB0B-470D-4038-9801-F797358BA53D}">
      <dgm:prSet phldrT="[Text]"/>
      <dgm:spPr/>
      <dgm:t>
        <a:bodyPr anchor="t"/>
        <a:lstStyle/>
        <a:p>
          <a:pPr algn="just"/>
          <a:r>
            <a:rPr lang="en-GB" dirty="0"/>
            <a:t>Half of the customers are male, and the other half are female, with a slightly higher proportion of females.</a:t>
          </a:r>
        </a:p>
        <a:p>
          <a:pPr algn="just"/>
          <a:r>
            <a:rPr lang="en-GB" b="1" u="sng" dirty="0"/>
            <a:t>Recommendation:</a:t>
          </a:r>
          <a:r>
            <a:rPr lang="en-GB" b="1" u="none" dirty="0"/>
            <a:t> T</a:t>
          </a:r>
          <a:r>
            <a:rPr lang="en-GB" dirty="0"/>
            <a:t>ailor marketing efforts to align with the distinct preferences and purchasing patterns of male and female customers.</a:t>
          </a:r>
          <a:endParaRPr lang="en-IN" dirty="0"/>
        </a:p>
      </dgm:t>
    </dgm:pt>
    <dgm:pt modelId="{CF310EC2-D692-4DE7-9A4B-66F78FF11078}" type="parTrans" cxnId="{3C15B3E6-7E2D-41EE-9959-2EAE36260F19}">
      <dgm:prSet/>
      <dgm:spPr/>
      <dgm:t>
        <a:bodyPr/>
        <a:lstStyle/>
        <a:p>
          <a:endParaRPr lang="en-IN"/>
        </a:p>
      </dgm:t>
    </dgm:pt>
    <dgm:pt modelId="{7D33F5EA-A763-47DC-A03A-666AAFDDB34D}" type="sibTrans" cxnId="{3C15B3E6-7E2D-41EE-9959-2EAE36260F19}">
      <dgm:prSet/>
      <dgm:spPr/>
      <dgm:t>
        <a:bodyPr/>
        <a:lstStyle/>
        <a:p>
          <a:endParaRPr lang="en-IN"/>
        </a:p>
      </dgm:t>
    </dgm:pt>
    <dgm:pt modelId="{B4669C84-864A-447D-B914-8FC82C1A59E0}">
      <dgm:prSet phldrT="[Text]"/>
      <dgm:spPr/>
      <dgm:t>
        <a:bodyPr anchor="t"/>
        <a:lstStyle/>
        <a:p>
          <a:pPr algn="just"/>
          <a:r>
            <a:rPr lang="en-GB" dirty="0" err="1"/>
            <a:t>Ewallet</a:t>
          </a:r>
          <a:r>
            <a:rPr lang="en-GB" dirty="0"/>
            <a:t> is the most frequently used mode of payment, followed closely by cash, with credit card being the least utilized.</a:t>
          </a:r>
        </a:p>
        <a:p>
          <a:pPr algn="just"/>
          <a:r>
            <a:rPr lang="en-GB" b="1" u="sng" dirty="0"/>
            <a:t>Recommendation:</a:t>
          </a:r>
          <a:r>
            <a:rPr lang="en-GB" b="1" u="none" dirty="0"/>
            <a:t> </a:t>
          </a:r>
          <a:r>
            <a:rPr lang="en-GB" dirty="0"/>
            <a:t>Implement exclusive offers for </a:t>
          </a:r>
          <a:r>
            <a:rPr lang="en-GB" dirty="0" err="1"/>
            <a:t>Ewallet</a:t>
          </a:r>
          <a:r>
            <a:rPr lang="en-GB" dirty="0"/>
            <a:t> transactions to boost sales. </a:t>
          </a:r>
          <a:endParaRPr lang="en-IN" dirty="0"/>
        </a:p>
      </dgm:t>
    </dgm:pt>
    <dgm:pt modelId="{2D71EC5D-B507-4DBF-8DE5-04B4A5A72771}" type="parTrans" cxnId="{D4995BDA-83CF-4B83-B7BD-9AC859E2D4C3}">
      <dgm:prSet/>
      <dgm:spPr/>
      <dgm:t>
        <a:bodyPr/>
        <a:lstStyle/>
        <a:p>
          <a:endParaRPr lang="en-IN"/>
        </a:p>
      </dgm:t>
    </dgm:pt>
    <dgm:pt modelId="{49630827-49A0-47AC-B4E6-78740EF08346}" type="sibTrans" cxnId="{D4995BDA-83CF-4B83-B7BD-9AC859E2D4C3}">
      <dgm:prSet/>
      <dgm:spPr/>
      <dgm:t>
        <a:bodyPr/>
        <a:lstStyle/>
        <a:p>
          <a:endParaRPr lang="en-IN"/>
        </a:p>
      </dgm:t>
    </dgm:pt>
    <dgm:pt modelId="{86EDC322-FC21-4617-AF93-16382A0A65E8}">
      <dgm:prSet phldrT="[Text]"/>
      <dgm:spPr/>
      <dgm:t>
        <a:bodyPr anchor="t"/>
        <a:lstStyle/>
        <a:p>
          <a:pPr algn="just"/>
          <a:r>
            <a:rPr lang="en-GB" dirty="0"/>
            <a:t>Highest revenue was generated from Naypyitaw and lowest by Mandalay.</a:t>
          </a:r>
        </a:p>
        <a:p>
          <a:pPr algn="just"/>
          <a:r>
            <a:rPr lang="en-GB" b="1" u="sng" dirty="0"/>
            <a:t>Recommendation:</a:t>
          </a:r>
          <a:r>
            <a:rPr lang="en-GB" b="1" u="none" dirty="0"/>
            <a:t> </a:t>
          </a:r>
          <a:r>
            <a:rPr lang="en-GB" dirty="0"/>
            <a:t>To increase sales in cities generating less revenue, we can collaborate with local businesses for cross-promotions, offer exclusive discounts or incentives to encourage purchases.</a:t>
          </a:r>
          <a:endParaRPr lang="en-IN" dirty="0"/>
        </a:p>
      </dgm:t>
    </dgm:pt>
    <dgm:pt modelId="{F6474B86-0C2D-4375-81E6-E945A4E5ECEC}" type="parTrans" cxnId="{42F41B38-5771-41B6-A5C8-5DD52CD15B7B}">
      <dgm:prSet/>
      <dgm:spPr/>
      <dgm:t>
        <a:bodyPr/>
        <a:lstStyle/>
        <a:p>
          <a:endParaRPr lang="en-IN"/>
        </a:p>
      </dgm:t>
    </dgm:pt>
    <dgm:pt modelId="{B319ECE5-1DB5-465A-BE33-27379DC8C234}" type="sibTrans" cxnId="{42F41B38-5771-41B6-A5C8-5DD52CD15B7B}">
      <dgm:prSet/>
      <dgm:spPr/>
      <dgm:t>
        <a:bodyPr/>
        <a:lstStyle/>
        <a:p>
          <a:endParaRPr lang="en-IN"/>
        </a:p>
      </dgm:t>
    </dgm:pt>
    <dgm:pt modelId="{5BEA887F-6BDC-47BB-A648-D3CD81794DE4}">
      <dgm:prSet/>
      <dgm:spPr/>
      <dgm:t>
        <a:bodyPr anchor="t"/>
        <a:lstStyle/>
        <a:p>
          <a:pPr algn="just">
            <a:buNone/>
          </a:pPr>
          <a:r>
            <a:rPr lang="en-GB" dirty="0"/>
            <a:t>Highest revenue was generated from Branch C, while the lowest was generated by Branch B.</a:t>
          </a:r>
        </a:p>
        <a:p>
          <a:pPr algn="just">
            <a:buNone/>
          </a:pPr>
          <a:r>
            <a:rPr lang="en-GB" b="1" u="sng" dirty="0"/>
            <a:t>Recommendation</a:t>
          </a:r>
          <a:r>
            <a:rPr lang="en-GB" u="sng" dirty="0"/>
            <a:t>:</a:t>
          </a:r>
          <a:r>
            <a:rPr lang="en-GB" u="none" dirty="0"/>
            <a:t> </a:t>
          </a:r>
          <a:r>
            <a:rPr lang="en-GB" dirty="0"/>
            <a:t>To increase sales in branches generating less revenue, we can provide staff training to enhance customer service and product knowledge. </a:t>
          </a:r>
        </a:p>
      </dgm:t>
    </dgm:pt>
    <dgm:pt modelId="{11A5C0D1-84DC-49C1-ADD5-1663F014B730}" type="parTrans" cxnId="{A340DAC5-87D9-4573-8BC9-6B4E975831CF}">
      <dgm:prSet/>
      <dgm:spPr/>
      <dgm:t>
        <a:bodyPr/>
        <a:lstStyle/>
        <a:p>
          <a:endParaRPr lang="en-IN"/>
        </a:p>
      </dgm:t>
    </dgm:pt>
    <dgm:pt modelId="{6AD8593B-A658-4705-BF16-3A8635F15FDB}" type="sibTrans" cxnId="{A340DAC5-87D9-4573-8BC9-6B4E975831CF}">
      <dgm:prSet/>
      <dgm:spPr/>
      <dgm:t>
        <a:bodyPr/>
        <a:lstStyle/>
        <a:p>
          <a:endParaRPr lang="en-IN"/>
        </a:p>
      </dgm:t>
    </dgm:pt>
    <dgm:pt modelId="{3E9ADCF4-9B34-4196-A2CE-3A53FBEDF3E0}">
      <dgm:prSet/>
      <dgm:spPr/>
      <dgm:t>
        <a:bodyPr anchor="t"/>
        <a:lstStyle/>
        <a:p>
          <a:pPr algn="just">
            <a:buNone/>
          </a:pPr>
          <a:r>
            <a:rPr lang="en-GB" dirty="0"/>
            <a:t>Half of the customers fall under the Normal category, while the other half are Members, with a slightly higher proportion being members.</a:t>
          </a:r>
        </a:p>
        <a:p>
          <a:pPr algn="just">
            <a:buNone/>
          </a:pPr>
          <a:r>
            <a:rPr lang="en-GB" b="1" u="sng" dirty="0"/>
            <a:t>Recommendation:</a:t>
          </a:r>
          <a:r>
            <a:rPr lang="en-GB" b="1" u="none" dirty="0"/>
            <a:t> L</a:t>
          </a:r>
          <a:r>
            <a:rPr lang="en-GB" dirty="0"/>
            <a:t>aunch new offers/discounts with subscriptions.</a:t>
          </a:r>
        </a:p>
      </dgm:t>
    </dgm:pt>
    <dgm:pt modelId="{713C8B69-E757-4741-A6BF-B5FE3710078B}" type="parTrans" cxnId="{1EE1BFD0-6670-4E62-87B5-5C1854082EFF}">
      <dgm:prSet/>
      <dgm:spPr/>
      <dgm:t>
        <a:bodyPr/>
        <a:lstStyle/>
        <a:p>
          <a:endParaRPr lang="en-IN"/>
        </a:p>
      </dgm:t>
    </dgm:pt>
    <dgm:pt modelId="{17860BE7-BC98-4A7A-9280-D0CF97C439D3}" type="sibTrans" cxnId="{1EE1BFD0-6670-4E62-87B5-5C1854082EFF}">
      <dgm:prSet/>
      <dgm:spPr/>
      <dgm:t>
        <a:bodyPr/>
        <a:lstStyle/>
        <a:p>
          <a:endParaRPr lang="en-IN"/>
        </a:p>
      </dgm:t>
    </dgm:pt>
    <dgm:pt modelId="{0C388527-274F-4A06-B7A0-29AA5320817B}" type="pres">
      <dgm:prSet presAssocID="{773EF521-5036-4F7D-B8C8-A636DAFEE492}" presName="diagram" presStyleCnt="0">
        <dgm:presLayoutVars>
          <dgm:dir/>
          <dgm:resizeHandles val="exact"/>
        </dgm:presLayoutVars>
      </dgm:prSet>
      <dgm:spPr/>
    </dgm:pt>
    <dgm:pt modelId="{F5FD3B25-BAC8-423D-9612-730C3752FDEB}" type="pres">
      <dgm:prSet presAssocID="{790DDB0B-470D-4038-9801-F797358BA53D}" presName="node" presStyleLbl="node1" presStyleIdx="0" presStyleCnt="5" custScaleY="117250">
        <dgm:presLayoutVars>
          <dgm:bulletEnabled val="1"/>
        </dgm:presLayoutVars>
      </dgm:prSet>
      <dgm:spPr/>
    </dgm:pt>
    <dgm:pt modelId="{F5668590-58A3-438E-ADBE-78F6A6991B2A}" type="pres">
      <dgm:prSet presAssocID="{7D33F5EA-A763-47DC-A03A-666AAFDDB34D}" presName="sibTrans" presStyleCnt="0"/>
      <dgm:spPr/>
    </dgm:pt>
    <dgm:pt modelId="{6C9D27B0-09EA-4792-A010-A353494CC94E}" type="pres">
      <dgm:prSet presAssocID="{B4669C84-864A-447D-B914-8FC82C1A59E0}" presName="node" presStyleLbl="node1" presStyleIdx="1" presStyleCnt="5" custScaleY="114396">
        <dgm:presLayoutVars>
          <dgm:bulletEnabled val="1"/>
        </dgm:presLayoutVars>
      </dgm:prSet>
      <dgm:spPr/>
    </dgm:pt>
    <dgm:pt modelId="{874C8468-8E4A-414B-BE97-88B62DADB201}" type="pres">
      <dgm:prSet presAssocID="{49630827-49A0-47AC-B4E6-78740EF08346}" presName="sibTrans" presStyleCnt="0"/>
      <dgm:spPr/>
    </dgm:pt>
    <dgm:pt modelId="{6C0C0376-49AE-42B5-9B38-A2BD3F9F3D4D}" type="pres">
      <dgm:prSet presAssocID="{86EDC322-FC21-4617-AF93-16382A0A65E8}" presName="node" presStyleLbl="node1" presStyleIdx="2" presStyleCnt="5" custScaleY="117941" custLinFactNeighborX="65498" custLinFactNeighborY="0">
        <dgm:presLayoutVars>
          <dgm:bulletEnabled val="1"/>
        </dgm:presLayoutVars>
      </dgm:prSet>
      <dgm:spPr/>
    </dgm:pt>
    <dgm:pt modelId="{8102DA0E-9496-444B-9EBA-6CAA242E9983}" type="pres">
      <dgm:prSet presAssocID="{B319ECE5-1DB5-465A-BE33-27379DC8C234}" presName="sibTrans" presStyleCnt="0"/>
      <dgm:spPr/>
    </dgm:pt>
    <dgm:pt modelId="{31D913D9-E9BA-4428-85C5-4B581BEEBF29}" type="pres">
      <dgm:prSet presAssocID="{5BEA887F-6BDC-47BB-A648-D3CD81794DE4}" presName="node" presStyleLbl="node1" presStyleIdx="3" presStyleCnt="5">
        <dgm:presLayoutVars>
          <dgm:bulletEnabled val="1"/>
        </dgm:presLayoutVars>
      </dgm:prSet>
      <dgm:spPr/>
    </dgm:pt>
    <dgm:pt modelId="{0D87786D-9E4E-4969-B4CD-1AFE57827A83}" type="pres">
      <dgm:prSet presAssocID="{6AD8593B-A658-4705-BF16-3A8635F15FDB}" presName="sibTrans" presStyleCnt="0"/>
      <dgm:spPr/>
    </dgm:pt>
    <dgm:pt modelId="{519B0E55-4FA4-4133-AF88-BA1C1C5D05AE}" type="pres">
      <dgm:prSet presAssocID="{3E9ADCF4-9B34-4196-A2CE-3A53FBEDF3E0}" presName="node" presStyleLbl="node1" presStyleIdx="4" presStyleCnt="5">
        <dgm:presLayoutVars>
          <dgm:bulletEnabled val="1"/>
        </dgm:presLayoutVars>
      </dgm:prSet>
      <dgm:spPr/>
    </dgm:pt>
  </dgm:ptLst>
  <dgm:cxnLst>
    <dgm:cxn modelId="{5E0C7D05-A605-4598-8F70-2AB2D7B2F678}" type="presOf" srcId="{B4669C84-864A-447D-B914-8FC82C1A59E0}" destId="{6C9D27B0-09EA-4792-A010-A353494CC94E}" srcOrd="0" destOrd="0" presId="urn:microsoft.com/office/officeart/2005/8/layout/default"/>
    <dgm:cxn modelId="{C75F010C-FB7A-4C2D-8AB8-5B57857D8278}" type="presOf" srcId="{773EF521-5036-4F7D-B8C8-A636DAFEE492}" destId="{0C388527-274F-4A06-B7A0-29AA5320817B}" srcOrd="0" destOrd="0" presId="urn:microsoft.com/office/officeart/2005/8/layout/default"/>
    <dgm:cxn modelId="{42F41B38-5771-41B6-A5C8-5DD52CD15B7B}" srcId="{773EF521-5036-4F7D-B8C8-A636DAFEE492}" destId="{86EDC322-FC21-4617-AF93-16382A0A65E8}" srcOrd="2" destOrd="0" parTransId="{F6474B86-0C2D-4375-81E6-E945A4E5ECEC}" sibTransId="{B319ECE5-1DB5-465A-BE33-27379DC8C234}"/>
    <dgm:cxn modelId="{56DB7D5D-2E96-4786-8639-535A85BD9848}" type="presOf" srcId="{86EDC322-FC21-4617-AF93-16382A0A65E8}" destId="{6C0C0376-49AE-42B5-9B38-A2BD3F9F3D4D}" srcOrd="0" destOrd="0" presId="urn:microsoft.com/office/officeart/2005/8/layout/default"/>
    <dgm:cxn modelId="{414E8777-414B-4125-AF72-DB850446142A}" type="presOf" srcId="{5BEA887F-6BDC-47BB-A648-D3CD81794DE4}" destId="{31D913D9-E9BA-4428-85C5-4B581BEEBF29}" srcOrd="0" destOrd="0" presId="urn:microsoft.com/office/officeart/2005/8/layout/default"/>
    <dgm:cxn modelId="{A340DAC5-87D9-4573-8BC9-6B4E975831CF}" srcId="{773EF521-5036-4F7D-B8C8-A636DAFEE492}" destId="{5BEA887F-6BDC-47BB-A648-D3CD81794DE4}" srcOrd="3" destOrd="0" parTransId="{11A5C0D1-84DC-49C1-ADD5-1663F014B730}" sibTransId="{6AD8593B-A658-4705-BF16-3A8635F15FDB}"/>
    <dgm:cxn modelId="{1EE1BFD0-6670-4E62-87B5-5C1854082EFF}" srcId="{773EF521-5036-4F7D-B8C8-A636DAFEE492}" destId="{3E9ADCF4-9B34-4196-A2CE-3A53FBEDF3E0}" srcOrd="4" destOrd="0" parTransId="{713C8B69-E757-4741-A6BF-B5FE3710078B}" sibTransId="{17860BE7-BC98-4A7A-9280-D0CF97C439D3}"/>
    <dgm:cxn modelId="{D4995BDA-83CF-4B83-B7BD-9AC859E2D4C3}" srcId="{773EF521-5036-4F7D-B8C8-A636DAFEE492}" destId="{B4669C84-864A-447D-B914-8FC82C1A59E0}" srcOrd="1" destOrd="0" parTransId="{2D71EC5D-B507-4DBF-8DE5-04B4A5A72771}" sibTransId="{49630827-49A0-47AC-B4E6-78740EF08346}"/>
    <dgm:cxn modelId="{041BF4DA-92B2-4872-8E0C-AB5B505B0BE2}" type="presOf" srcId="{3E9ADCF4-9B34-4196-A2CE-3A53FBEDF3E0}" destId="{519B0E55-4FA4-4133-AF88-BA1C1C5D05AE}" srcOrd="0" destOrd="0" presId="urn:microsoft.com/office/officeart/2005/8/layout/default"/>
    <dgm:cxn modelId="{3C15B3E6-7E2D-41EE-9959-2EAE36260F19}" srcId="{773EF521-5036-4F7D-B8C8-A636DAFEE492}" destId="{790DDB0B-470D-4038-9801-F797358BA53D}" srcOrd="0" destOrd="0" parTransId="{CF310EC2-D692-4DE7-9A4B-66F78FF11078}" sibTransId="{7D33F5EA-A763-47DC-A03A-666AAFDDB34D}"/>
    <dgm:cxn modelId="{F6B037F6-CDCC-432D-AD34-E6D0C704E453}" type="presOf" srcId="{790DDB0B-470D-4038-9801-F797358BA53D}" destId="{F5FD3B25-BAC8-423D-9612-730C3752FDEB}" srcOrd="0" destOrd="0" presId="urn:microsoft.com/office/officeart/2005/8/layout/default"/>
    <dgm:cxn modelId="{21AF0444-FB95-427A-962A-7168453E45AE}" type="presParOf" srcId="{0C388527-274F-4A06-B7A0-29AA5320817B}" destId="{F5FD3B25-BAC8-423D-9612-730C3752FDEB}" srcOrd="0" destOrd="0" presId="urn:microsoft.com/office/officeart/2005/8/layout/default"/>
    <dgm:cxn modelId="{814E5683-2DD9-4179-A000-540C059C315D}" type="presParOf" srcId="{0C388527-274F-4A06-B7A0-29AA5320817B}" destId="{F5668590-58A3-438E-ADBE-78F6A6991B2A}" srcOrd="1" destOrd="0" presId="urn:microsoft.com/office/officeart/2005/8/layout/default"/>
    <dgm:cxn modelId="{EB973995-893C-46D3-A1AC-9435AFA32AD4}" type="presParOf" srcId="{0C388527-274F-4A06-B7A0-29AA5320817B}" destId="{6C9D27B0-09EA-4792-A010-A353494CC94E}" srcOrd="2" destOrd="0" presId="urn:microsoft.com/office/officeart/2005/8/layout/default"/>
    <dgm:cxn modelId="{72D23FF5-F278-4681-BAD0-19550C25CF6C}" type="presParOf" srcId="{0C388527-274F-4A06-B7A0-29AA5320817B}" destId="{874C8468-8E4A-414B-BE97-88B62DADB201}" srcOrd="3" destOrd="0" presId="urn:microsoft.com/office/officeart/2005/8/layout/default"/>
    <dgm:cxn modelId="{AED99E15-85B0-4B67-89CA-77ECBDA742DC}" type="presParOf" srcId="{0C388527-274F-4A06-B7A0-29AA5320817B}" destId="{6C0C0376-49AE-42B5-9B38-A2BD3F9F3D4D}" srcOrd="4" destOrd="0" presId="urn:microsoft.com/office/officeart/2005/8/layout/default"/>
    <dgm:cxn modelId="{11136835-296A-4E9C-982D-E6EC47A0A86B}" type="presParOf" srcId="{0C388527-274F-4A06-B7A0-29AA5320817B}" destId="{8102DA0E-9496-444B-9EBA-6CAA242E9983}" srcOrd="5" destOrd="0" presId="urn:microsoft.com/office/officeart/2005/8/layout/default"/>
    <dgm:cxn modelId="{A54C7735-CAB2-49F8-B1C8-EDEA7F5B30CB}" type="presParOf" srcId="{0C388527-274F-4A06-B7A0-29AA5320817B}" destId="{31D913D9-E9BA-4428-85C5-4B581BEEBF29}" srcOrd="6" destOrd="0" presId="urn:microsoft.com/office/officeart/2005/8/layout/default"/>
    <dgm:cxn modelId="{3167BF2E-EDD9-4596-AFBF-C3C360D8BF89}" type="presParOf" srcId="{0C388527-274F-4A06-B7A0-29AA5320817B}" destId="{0D87786D-9E4E-4969-B4CD-1AFE57827A83}" srcOrd="7" destOrd="0" presId="urn:microsoft.com/office/officeart/2005/8/layout/default"/>
    <dgm:cxn modelId="{F5091EE4-63BA-49F5-A99F-8C55088E3E01}" type="presParOf" srcId="{0C388527-274F-4A06-B7A0-29AA5320817B}" destId="{519B0E55-4FA4-4133-AF88-BA1C1C5D05AE}"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D3B25-BAC8-423D-9612-730C3752FDEB}">
      <dsp:nvSpPr>
        <dsp:cNvPr id="0" name=""/>
        <dsp:cNvSpPr/>
      </dsp:nvSpPr>
      <dsp:spPr>
        <a:xfrm>
          <a:off x="0" y="6814"/>
          <a:ext cx="3286125" cy="23117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Food and beverages: </a:t>
          </a:r>
          <a:r>
            <a:rPr lang="en-GB" sz="1300" kern="1200" dirty="0"/>
            <a:t>The top-performing product line is Food and Beverages, evidenced by its highest revenue generation, highest rating, and being the second most sold product line.</a:t>
          </a:r>
        </a:p>
        <a:p>
          <a:pPr marL="0" lvl="0" indent="0" algn="just" defTabSz="577850">
            <a:lnSpc>
              <a:spcPct val="90000"/>
            </a:lnSpc>
            <a:spcBef>
              <a:spcPct val="0"/>
            </a:spcBef>
            <a:spcAft>
              <a:spcPct val="35000"/>
            </a:spcAft>
            <a:buNone/>
          </a:pPr>
          <a:r>
            <a:rPr lang="en-GB" sz="1300" b="1" u="sng" kern="1200" dirty="0"/>
            <a:t>Recommendation</a:t>
          </a:r>
          <a:r>
            <a:rPr lang="en-GB" sz="1300" u="sng" kern="1200" dirty="0"/>
            <a:t>:</a:t>
          </a:r>
          <a:r>
            <a:rPr lang="en-GB" sz="1300" u="none" kern="1200" dirty="0"/>
            <a:t> </a:t>
          </a:r>
          <a:r>
            <a:rPr lang="en-GB" sz="1300" kern="1200" dirty="0"/>
            <a:t>To sustain this success, it's crucial to maintain ample stock levels to promptly meet customer demand, ensuring their satisfaction and fostering loyalty.</a:t>
          </a:r>
          <a:endParaRPr lang="en-IN" sz="1300" kern="1200" dirty="0"/>
        </a:p>
      </dsp:txBody>
      <dsp:txXfrm>
        <a:off x="0" y="6814"/>
        <a:ext cx="3286125" cy="2311788"/>
      </dsp:txXfrm>
    </dsp:sp>
    <dsp:sp modelId="{6C9D27B0-09EA-4792-A010-A353494CC94E}">
      <dsp:nvSpPr>
        <dsp:cNvPr id="0" name=""/>
        <dsp:cNvSpPr/>
      </dsp:nvSpPr>
      <dsp:spPr>
        <a:xfrm>
          <a:off x="3614737" y="34950"/>
          <a:ext cx="3286125" cy="2255517"/>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Health and beauty</a:t>
          </a:r>
          <a:r>
            <a:rPr lang="en-GB" sz="1300" kern="1200" dirty="0"/>
            <a:t>: The product line that requires the most improvement is the Health and Beauty product line. This conclusion is based on its least revenue generation, lowest number of products sold, and average rating.</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To enhance Health and Beauty sales, we can gather customer feedback to understand preferences and introduce innovative products aligned with market trends. </a:t>
          </a:r>
          <a:endParaRPr lang="en-IN" sz="1300" kern="1200" dirty="0"/>
        </a:p>
      </dsp:txBody>
      <dsp:txXfrm>
        <a:off x="3614737" y="34950"/>
        <a:ext cx="3286125" cy="2255517"/>
      </dsp:txXfrm>
    </dsp:sp>
    <dsp:sp modelId="{6C0C0376-49AE-42B5-9B38-A2BD3F9F3D4D}">
      <dsp:nvSpPr>
        <dsp:cNvPr id="0" name=""/>
        <dsp:cNvSpPr/>
      </dsp:nvSpPr>
      <dsp:spPr>
        <a:xfrm>
          <a:off x="7229475" y="2"/>
          <a:ext cx="3286125" cy="2325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kern="1200" dirty="0"/>
            <a:t>Home and lifestyle: After Health and Beauty, the Home and Lifestyle product line warrants improvement due to its second-lowest revenue generation and sales quantity, along with the lowest ratings.</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We can gather feedback from customers to continuously refine and improve the product offerings and overall shopping experience.</a:t>
          </a:r>
          <a:endParaRPr lang="en-IN" sz="1300" kern="1200" dirty="0"/>
        </a:p>
      </dsp:txBody>
      <dsp:txXfrm>
        <a:off x="7229475" y="2"/>
        <a:ext cx="3286125" cy="2325413"/>
      </dsp:txXfrm>
    </dsp:sp>
    <dsp:sp modelId="{2C1B745B-636A-400E-9738-7ACB92828D0E}">
      <dsp:nvSpPr>
        <dsp:cNvPr id="0" name=""/>
        <dsp:cNvSpPr/>
      </dsp:nvSpPr>
      <dsp:spPr>
        <a:xfrm>
          <a:off x="1807368"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Sports and travel</a:t>
          </a:r>
          <a:r>
            <a:rPr lang="en-GB" sz="1300" kern="1200" dirty="0"/>
            <a:t>: Despite being the second-highest revenue-generating product line, its the third least sold product line and has the second-lowest rating.</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We can </a:t>
          </a:r>
          <a:r>
            <a:rPr lang="en-GB" sz="1300" kern="1200" dirty="0" err="1"/>
            <a:t>analyze</a:t>
          </a:r>
          <a:r>
            <a:rPr lang="en-GB" sz="1300" kern="1200" dirty="0"/>
            <a:t> customer feedback, improve marketing strategies, and consider introducing new products.</a:t>
          </a:r>
          <a:endParaRPr lang="en-IN" sz="1300" kern="1200" dirty="0"/>
        </a:p>
      </dsp:txBody>
      <dsp:txXfrm>
        <a:off x="1807368" y="2654027"/>
        <a:ext cx="3286125" cy="1971675"/>
      </dsp:txXfrm>
    </dsp:sp>
    <dsp:sp modelId="{006EB2C9-E62D-462C-9275-4D79DFBDE1DA}">
      <dsp:nvSpPr>
        <dsp:cNvPr id="0" name=""/>
        <dsp:cNvSpPr/>
      </dsp:nvSpPr>
      <dsp:spPr>
        <a:xfrm>
          <a:off x="5422106"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Electronic accessories and Fashion accessories: </a:t>
          </a:r>
          <a:r>
            <a:rPr lang="en-GB" sz="1300" kern="1200" dirty="0"/>
            <a:t>For both product lines, the performance is average.</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Utilize customer insights to refine product offerings and implement targeted marketing strategies to maximize performance.</a:t>
          </a:r>
          <a:endParaRPr lang="en-IN" sz="1300" kern="1200" dirty="0"/>
        </a:p>
      </dsp:txBody>
      <dsp:txXfrm>
        <a:off x="5422106" y="2654027"/>
        <a:ext cx="3286125" cy="1971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697F15-F27E-4036-87A9-94ED56A24A66}">
      <dsp:nvSpPr>
        <dsp:cNvPr id="0" name=""/>
        <dsp:cNvSpPr/>
      </dsp:nvSpPr>
      <dsp:spPr>
        <a:xfrm>
          <a:off x="640246" y="942"/>
          <a:ext cx="4312047" cy="213804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GB" sz="1100" kern="1200" dirty="0"/>
            <a:t>Electronic accessories  - January</a:t>
          </a:r>
        </a:p>
        <a:p>
          <a:pPr marL="0" lvl="0" indent="0" algn="l" defTabSz="488950">
            <a:lnSpc>
              <a:spcPct val="90000"/>
            </a:lnSpc>
            <a:spcBef>
              <a:spcPct val="0"/>
            </a:spcBef>
            <a:spcAft>
              <a:spcPct val="35000"/>
            </a:spcAft>
            <a:buNone/>
          </a:pPr>
          <a:r>
            <a:rPr lang="en-GB" sz="1100" kern="1200" dirty="0"/>
            <a:t>Fashion accessories – January</a:t>
          </a:r>
        </a:p>
        <a:p>
          <a:pPr marL="0" lvl="0" indent="0" algn="l" defTabSz="488950">
            <a:lnSpc>
              <a:spcPct val="90000"/>
            </a:lnSpc>
            <a:spcBef>
              <a:spcPct val="0"/>
            </a:spcBef>
            <a:spcAft>
              <a:spcPct val="35000"/>
            </a:spcAft>
            <a:buNone/>
          </a:pPr>
          <a:r>
            <a:rPr lang="en-GB" sz="1100" kern="1200" dirty="0"/>
            <a:t>Food and beverages – February</a:t>
          </a:r>
        </a:p>
        <a:p>
          <a:pPr marL="0" lvl="0" indent="0" algn="l" defTabSz="488950">
            <a:lnSpc>
              <a:spcPct val="90000"/>
            </a:lnSpc>
            <a:spcBef>
              <a:spcPct val="0"/>
            </a:spcBef>
            <a:spcAft>
              <a:spcPct val="35000"/>
            </a:spcAft>
            <a:buNone/>
          </a:pPr>
          <a:r>
            <a:rPr lang="en-GB" sz="1100" kern="1200" dirty="0"/>
            <a:t>Health and beauty – March</a:t>
          </a:r>
        </a:p>
        <a:p>
          <a:pPr marL="0" lvl="0" indent="0" algn="l" defTabSz="488950">
            <a:lnSpc>
              <a:spcPct val="90000"/>
            </a:lnSpc>
            <a:spcBef>
              <a:spcPct val="0"/>
            </a:spcBef>
            <a:spcAft>
              <a:spcPct val="35000"/>
            </a:spcAft>
            <a:buNone/>
          </a:pPr>
          <a:r>
            <a:rPr lang="en-GB" sz="1100" kern="1200" dirty="0"/>
            <a:t>Home and lifestyle – March</a:t>
          </a:r>
        </a:p>
        <a:p>
          <a:pPr marL="0" lvl="0" indent="0" algn="l" defTabSz="488950">
            <a:lnSpc>
              <a:spcPct val="90000"/>
            </a:lnSpc>
            <a:spcBef>
              <a:spcPct val="0"/>
            </a:spcBef>
            <a:spcAft>
              <a:spcPct val="35000"/>
            </a:spcAft>
            <a:buNone/>
          </a:pPr>
          <a:r>
            <a:rPr lang="en-GB" sz="1100" kern="1200" dirty="0"/>
            <a:t>Sports and travel – January</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u="none" kern="1200" dirty="0"/>
            <a:t>Consider </a:t>
          </a:r>
          <a:r>
            <a:rPr lang="en-GB" sz="1100" kern="1200" dirty="0"/>
            <a:t>introducing new products or enhancing existing ones to meet customer demand during these periods. Implement targeted marketing strategies and special promotions to stimulate sales during off-peak months</a:t>
          </a:r>
          <a:r>
            <a:rPr lang="en-GB" sz="1000" kern="1200" dirty="0"/>
            <a:t>.</a:t>
          </a:r>
          <a:endParaRPr lang="en-IN" sz="1000" kern="1200" dirty="0"/>
        </a:p>
      </dsp:txBody>
      <dsp:txXfrm>
        <a:off x="640246" y="942"/>
        <a:ext cx="4312047" cy="2138041"/>
      </dsp:txXfrm>
    </dsp:sp>
    <dsp:sp modelId="{514655BC-2284-441E-9639-CBCA1D46474E}">
      <dsp:nvSpPr>
        <dsp:cNvPr id="0" name=""/>
        <dsp:cNvSpPr/>
      </dsp:nvSpPr>
      <dsp:spPr>
        <a:xfrm>
          <a:off x="5257800" y="2656"/>
          <a:ext cx="4617553" cy="21346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GB" sz="1100" kern="1200" dirty="0"/>
            <a:t>Electronic accessories  - Thursday</a:t>
          </a:r>
          <a:endParaRPr lang="en-IN" sz="1100" kern="1200" dirty="0"/>
        </a:p>
        <a:p>
          <a:pPr marL="0" lvl="0" indent="0" algn="l" defTabSz="488950">
            <a:lnSpc>
              <a:spcPct val="90000"/>
            </a:lnSpc>
            <a:spcBef>
              <a:spcPct val="0"/>
            </a:spcBef>
            <a:spcAft>
              <a:spcPct val="35000"/>
            </a:spcAft>
            <a:buNone/>
          </a:pPr>
          <a:r>
            <a:rPr lang="en-GB" sz="1100" kern="1200" dirty="0"/>
            <a:t>Fashion accessories – Saturday </a:t>
          </a:r>
        </a:p>
        <a:p>
          <a:pPr marL="0" lvl="0" indent="0" algn="l" defTabSz="488950">
            <a:lnSpc>
              <a:spcPct val="90000"/>
            </a:lnSpc>
            <a:spcBef>
              <a:spcPct val="0"/>
            </a:spcBef>
            <a:spcAft>
              <a:spcPct val="35000"/>
            </a:spcAft>
            <a:buNone/>
          </a:pPr>
          <a:r>
            <a:rPr lang="en-GB" sz="1100" kern="1200" dirty="0"/>
            <a:t>Food and beverages – Wednesday</a:t>
          </a:r>
        </a:p>
        <a:p>
          <a:pPr marL="0" lvl="0" indent="0" algn="l" defTabSz="488950">
            <a:lnSpc>
              <a:spcPct val="90000"/>
            </a:lnSpc>
            <a:spcBef>
              <a:spcPct val="0"/>
            </a:spcBef>
            <a:spcAft>
              <a:spcPct val="35000"/>
            </a:spcAft>
            <a:buNone/>
          </a:pPr>
          <a:r>
            <a:rPr lang="en-GB" sz="1100" kern="1200" dirty="0"/>
            <a:t>Health and beauty - Tuesday</a:t>
          </a:r>
        </a:p>
        <a:p>
          <a:pPr marL="0" lvl="0" indent="0" algn="l" defTabSz="488950">
            <a:lnSpc>
              <a:spcPct val="90000"/>
            </a:lnSpc>
            <a:spcBef>
              <a:spcPct val="0"/>
            </a:spcBef>
            <a:spcAft>
              <a:spcPct val="35000"/>
            </a:spcAft>
            <a:buNone/>
          </a:pPr>
          <a:r>
            <a:rPr lang="en-GB" sz="1100" kern="1200" dirty="0"/>
            <a:t>Home and lifestyle - Sunday</a:t>
          </a:r>
        </a:p>
        <a:p>
          <a:pPr marL="0" lvl="0" indent="0" algn="l" defTabSz="488950">
            <a:lnSpc>
              <a:spcPct val="90000"/>
            </a:lnSpc>
            <a:spcBef>
              <a:spcPct val="0"/>
            </a:spcBef>
            <a:spcAft>
              <a:spcPct val="35000"/>
            </a:spcAft>
            <a:buNone/>
          </a:pPr>
          <a:r>
            <a:rPr lang="en-GB" sz="1100" kern="1200" dirty="0"/>
            <a:t>Sports and travel – Friday</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Implementing targeted marketing campaigns and promotions on specific days corresponding to each product category's highest revenue can potentially boost sales and capitalize on peak purchasing patterns</a:t>
          </a:r>
          <a:r>
            <a:rPr lang="en-GB" sz="1000" kern="1200" dirty="0"/>
            <a:t>. </a:t>
          </a:r>
          <a:endParaRPr lang="en-IN" sz="1000" kern="1200" dirty="0"/>
        </a:p>
      </dsp:txBody>
      <dsp:txXfrm>
        <a:off x="5257800" y="2656"/>
        <a:ext cx="4617553" cy="2134613"/>
      </dsp:txXfrm>
    </dsp:sp>
    <dsp:sp modelId="{A55B8D3F-E0AE-467A-BF9A-D57ED0FA3E03}">
      <dsp:nvSpPr>
        <dsp:cNvPr id="0" name=""/>
        <dsp:cNvSpPr/>
      </dsp:nvSpPr>
      <dsp:spPr>
        <a:xfrm>
          <a:off x="778961" y="2444490"/>
          <a:ext cx="4176707" cy="190590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t" anchorCtr="0">
          <a:noAutofit/>
        </a:bodyPr>
        <a:lstStyle/>
        <a:p>
          <a:pPr marL="0" lvl="0" indent="0" algn="just" defTabSz="488950">
            <a:lnSpc>
              <a:spcPct val="90000"/>
            </a:lnSpc>
            <a:spcBef>
              <a:spcPct val="0"/>
            </a:spcBef>
            <a:spcAft>
              <a:spcPct val="35000"/>
            </a:spcAft>
            <a:buNone/>
          </a:pPr>
          <a:r>
            <a:rPr lang="en-GB" sz="1100" kern="1200" dirty="0"/>
            <a:t>The highest revenue across all product lines is consistently generated during the afternoon, reflecting peak sales activity during this time . </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Optimizing product displays and offering special deals during off- peak hours can attract customers and boost sales.</a:t>
          </a:r>
          <a:endParaRPr lang="en-IN" sz="1600" kern="1200" dirty="0"/>
        </a:p>
      </dsp:txBody>
      <dsp:txXfrm>
        <a:off x="778961" y="2444490"/>
        <a:ext cx="4176707" cy="1905905"/>
      </dsp:txXfrm>
    </dsp:sp>
    <dsp:sp modelId="{2BCFC797-615F-4C45-A4C8-B2399B3BB9AB}">
      <dsp:nvSpPr>
        <dsp:cNvPr id="0" name=""/>
        <dsp:cNvSpPr/>
      </dsp:nvSpPr>
      <dsp:spPr>
        <a:xfrm>
          <a:off x="5261175" y="2480922"/>
          <a:ext cx="4475462" cy="183304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t" anchorCtr="0">
          <a:noAutofit/>
        </a:bodyPr>
        <a:lstStyle/>
        <a:p>
          <a:pPr marL="0" lvl="0" indent="0" algn="just" defTabSz="488950">
            <a:lnSpc>
              <a:spcPct val="90000"/>
            </a:lnSpc>
            <a:spcBef>
              <a:spcPct val="0"/>
            </a:spcBef>
            <a:spcAft>
              <a:spcPct val="35000"/>
            </a:spcAft>
            <a:buNone/>
          </a:pPr>
          <a:r>
            <a:rPr lang="en-GB" sz="1100" kern="1200" dirty="0"/>
            <a:t>The most sold product line is Electronic accessories, while the least sold product line is Health and beauty.</a:t>
          </a:r>
        </a:p>
        <a:p>
          <a:pPr marL="0" lvl="0" indent="0" algn="just" defTabSz="488950">
            <a:lnSpc>
              <a:spcPct val="90000"/>
            </a:lnSpc>
            <a:spcBef>
              <a:spcPct val="0"/>
            </a:spcBef>
            <a:spcAft>
              <a:spcPct val="35000"/>
            </a:spcAft>
            <a:buNone/>
          </a:pPr>
          <a:endParaRPr lang="en-GB" sz="1100" u="sng"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To increase sales, consider offering promotions or discounts on Health and beauty products to boost their sales. Additionally, enhancing the marketing and visibility of Health and beauty items could attract more customers and drive sales.</a:t>
          </a:r>
          <a:endParaRPr lang="en-IN" sz="1100" kern="1200" dirty="0"/>
        </a:p>
      </dsp:txBody>
      <dsp:txXfrm>
        <a:off x="5261175" y="2480922"/>
        <a:ext cx="4475462" cy="18330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D3B25-BAC8-423D-9612-730C3752FDEB}">
      <dsp:nvSpPr>
        <dsp:cNvPr id="0" name=""/>
        <dsp:cNvSpPr/>
      </dsp:nvSpPr>
      <dsp:spPr>
        <a:xfrm>
          <a:off x="0" y="6814"/>
          <a:ext cx="3286125" cy="23117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Half of the customers are male, and the other half are female, with a slightly higher proportion of females.</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T</a:t>
          </a:r>
          <a:r>
            <a:rPr lang="en-GB" sz="1500" kern="1200" dirty="0"/>
            <a:t>ailor marketing efforts to align with the distinct preferences and purchasing patterns of male and female customers.</a:t>
          </a:r>
          <a:endParaRPr lang="en-IN" sz="1500" kern="1200" dirty="0"/>
        </a:p>
      </dsp:txBody>
      <dsp:txXfrm>
        <a:off x="0" y="6814"/>
        <a:ext cx="3286125" cy="2311788"/>
      </dsp:txXfrm>
    </dsp:sp>
    <dsp:sp modelId="{6C9D27B0-09EA-4792-A010-A353494CC94E}">
      <dsp:nvSpPr>
        <dsp:cNvPr id="0" name=""/>
        <dsp:cNvSpPr/>
      </dsp:nvSpPr>
      <dsp:spPr>
        <a:xfrm>
          <a:off x="3614737" y="34950"/>
          <a:ext cx="3286125" cy="2255517"/>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err="1"/>
            <a:t>Ewallet</a:t>
          </a:r>
          <a:r>
            <a:rPr lang="en-GB" sz="1500" kern="1200" dirty="0"/>
            <a:t> is the most frequently used mode of payment, followed closely by cash, with credit card being the least utilized.</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Implement exclusive offers for </a:t>
          </a:r>
          <a:r>
            <a:rPr lang="en-GB" sz="1500" kern="1200" dirty="0" err="1"/>
            <a:t>Ewallet</a:t>
          </a:r>
          <a:r>
            <a:rPr lang="en-GB" sz="1500" kern="1200" dirty="0"/>
            <a:t> transactions to boost sales. </a:t>
          </a:r>
          <a:endParaRPr lang="en-IN" sz="1500" kern="1200" dirty="0"/>
        </a:p>
      </dsp:txBody>
      <dsp:txXfrm>
        <a:off x="3614737" y="34950"/>
        <a:ext cx="3286125" cy="2255517"/>
      </dsp:txXfrm>
    </dsp:sp>
    <dsp:sp modelId="{6C0C0376-49AE-42B5-9B38-A2BD3F9F3D4D}">
      <dsp:nvSpPr>
        <dsp:cNvPr id="0" name=""/>
        <dsp:cNvSpPr/>
      </dsp:nvSpPr>
      <dsp:spPr>
        <a:xfrm>
          <a:off x="7229475" y="2"/>
          <a:ext cx="3286125" cy="2325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Highest revenue was generated from Naypyitaw and lowest by Mandalay.</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To increase sales in cities generating less revenue, we can collaborate with local businesses for cross-promotions, offer exclusive discounts or incentives to encourage purchases.</a:t>
          </a:r>
          <a:endParaRPr lang="en-IN" sz="1500" kern="1200" dirty="0"/>
        </a:p>
      </dsp:txBody>
      <dsp:txXfrm>
        <a:off x="7229475" y="2"/>
        <a:ext cx="3286125" cy="2325413"/>
      </dsp:txXfrm>
    </dsp:sp>
    <dsp:sp modelId="{31D913D9-E9BA-4428-85C5-4B581BEEBF29}">
      <dsp:nvSpPr>
        <dsp:cNvPr id="0" name=""/>
        <dsp:cNvSpPr/>
      </dsp:nvSpPr>
      <dsp:spPr>
        <a:xfrm>
          <a:off x="1807368"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Highest revenue was generated from Branch C, while the lowest was generated by Branch B.</a:t>
          </a:r>
        </a:p>
        <a:p>
          <a:pPr marL="0" lvl="0" indent="0" algn="just" defTabSz="666750">
            <a:lnSpc>
              <a:spcPct val="90000"/>
            </a:lnSpc>
            <a:spcBef>
              <a:spcPct val="0"/>
            </a:spcBef>
            <a:spcAft>
              <a:spcPct val="35000"/>
            </a:spcAft>
            <a:buNone/>
          </a:pPr>
          <a:r>
            <a:rPr lang="en-GB" sz="1500" b="1" u="sng" kern="1200" dirty="0"/>
            <a:t>Recommendation</a:t>
          </a:r>
          <a:r>
            <a:rPr lang="en-GB" sz="1500" u="sng" kern="1200" dirty="0"/>
            <a:t>:</a:t>
          </a:r>
          <a:r>
            <a:rPr lang="en-GB" sz="1500" u="none" kern="1200" dirty="0"/>
            <a:t> </a:t>
          </a:r>
          <a:r>
            <a:rPr lang="en-GB" sz="1500" kern="1200" dirty="0"/>
            <a:t>To increase sales in branches generating less revenue, we can provide staff training to enhance customer service and product knowledge. </a:t>
          </a:r>
        </a:p>
      </dsp:txBody>
      <dsp:txXfrm>
        <a:off x="1807368" y="2654027"/>
        <a:ext cx="3286125" cy="1971675"/>
      </dsp:txXfrm>
    </dsp:sp>
    <dsp:sp modelId="{519B0E55-4FA4-4133-AF88-BA1C1C5D05AE}">
      <dsp:nvSpPr>
        <dsp:cNvPr id="0" name=""/>
        <dsp:cNvSpPr/>
      </dsp:nvSpPr>
      <dsp:spPr>
        <a:xfrm>
          <a:off x="5422106"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Half of the customers fall under the Normal category, while the other half are Members, with a slightly higher proportion being members.</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L</a:t>
          </a:r>
          <a:r>
            <a:rPr lang="en-GB" sz="1500" kern="1200" dirty="0"/>
            <a:t>aunch new offers/discounts with subscriptions.</a:t>
          </a:r>
        </a:p>
      </dsp:txBody>
      <dsp:txXfrm>
        <a:off x="5422106" y="2654027"/>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730AE-1D51-4E48-B54B-68DEA3DAC0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7D6A237-C5F7-406E-AF12-903EED721F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800D98F-2A3A-4BC7-9A3A-B3EAEA79E0F8}"/>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E0C5FF95-3FA9-46D3-8B03-A789D0486E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95DD08-30E4-4707-B534-749D507A8D7C}"/>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324770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C8A3-B919-4E17-9BD2-4972FEE112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E62DC5A-4427-4CD4-9087-C69F84104E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2BD7F9-4AB8-4B23-9C94-545A351AE101}"/>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4D1EC684-A0CB-4AB5-8443-C1BCBADD3E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B4B3C1-8CB9-4D14-81FC-C2CD869EE12F}"/>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858755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6C0FD5-57FC-46DA-B38F-3FDDD83CA8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9BBE0D-D001-4C9F-944E-9EA6CE5203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963ABA-B32F-47D7-88A0-6F01815CCF2F}"/>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0018D6CB-183E-4D84-A583-EF916D58A9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79C8B3-E3DF-4CD2-84FC-7310F346CDB2}"/>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2774828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5110E-EE60-4760-978D-492EE0319E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6F2F786-4CEB-4030-9754-A913029F50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EBC7B2-42D4-4411-883C-FBCE4CBCC607}"/>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D15BBF84-72B8-49DA-9B5B-26EF482858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35EC9-164A-4B6A-979D-11F30FA9DC4E}"/>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511830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748F0-4FDB-4D63-861D-808AEE14A7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233C875-0BF0-4BC7-B343-E8BAD7E0E5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049FAB-2CA1-4AF6-B86A-77C1A176FA93}"/>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80F6EF0C-9E93-4C2D-B42C-546AE9FA75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AFD734-7F80-4DFE-9592-847A930C7C4A}"/>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44581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C6BDF-9514-49F2-B032-7826D68902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053831E-3D07-4810-BD6E-F800168774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0B679F-A38A-4A56-B6AA-8D3BD2C9D5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8CC35C-FE59-4A3F-90DA-72C315CBA0E1}"/>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6" name="Footer Placeholder 5">
            <a:extLst>
              <a:ext uri="{FF2B5EF4-FFF2-40B4-BE49-F238E27FC236}">
                <a16:creationId xmlns:a16="http://schemas.microsoft.com/office/drawing/2014/main" id="{DA20FD09-0EB1-4B42-961D-60CEA082FF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81CB98-7746-426B-84C6-36787FEF54C5}"/>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622202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6237A-863B-41A3-9CED-D262DCE1611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38F02C-04D9-4916-9FC2-AFA5516CC9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646041-E291-4572-BB23-D7865DA816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FBD3A3-556B-49FF-B12D-E6506092F7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02A07-4186-426D-AC98-5A9DCFD2AC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3041542-8384-403C-AC7E-C4C300247F60}"/>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8" name="Footer Placeholder 7">
            <a:extLst>
              <a:ext uri="{FF2B5EF4-FFF2-40B4-BE49-F238E27FC236}">
                <a16:creationId xmlns:a16="http://schemas.microsoft.com/office/drawing/2014/main" id="{783ED1B1-C04A-4FDB-BF09-DC8E3BACDF7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FC2E66E-3E34-445E-B92A-24D774AD5D7C}"/>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2199106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DCABA-4251-4898-A3B4-E9E8FC388D2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F8764F-E6DA-498A-B39F-24C445FDE7DE}"/>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4" name="Footer Placeholder 3">
            <a:extLst>
              <a:ext uri="{FF2B5EF4-FFF2-40B4-BE49-F238E27FC236}">
                <a16:creationId xmlns:a16="http://schemas.microsoft.com/office/drawing/2014/main" id="{B4D6DF74-170A-4883-A6F9-2168906729E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122FE1C-674B-4782-BD2C-9F7E188E7137}"/>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4926340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53F048-4077-4FAC-9B91-4C6A48E90EE3}"/>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3" name="Footer Placeholder 2">
            <a:extLst>
              <a:ext uri="{FF2B5EF4-FFF2-40B4-BE49-F238E27FC236}">
                <a16:creationId xmlns:a16="http://schemas.microsoft.com/office/drawing/2014/main" id="{EAD07305-64D6-4EA9-BC1A-4177D85DF95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F93AA0-EF22-405A-BD58-8EF90229DB0D}"/>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908913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710C-0D04-4A80-A9FC-D5F6327DE7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4594F5D-E1C8-457D-8FF4-089C57DF45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DA32-F96E-468C-B356-C9C692C2D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074139-9030-46F1-BCD3-E1E931A7C446}"/>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6" name="Footer Placeholder 5">
            <a:extLst>
              <a:ext uri="{FF2B5EF4-FFF2-40B4-BE49-F238E27FC236}">
                <a16:creationId xmlns:a16="http://schemas.microsoft.com/office/drawing/2014/main" id="{48C15488-0C39-4A1E-8C00-BE3ABE4CB34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536748-4191-4F57-9F37-E45ECEBBDF9A}"/>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68230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2A727-971C-485E-B92B-BBB91B57E1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2C38A7D-D452-4A0F-BD59-2F79EE7236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6F20266-69A4-4023-B30D-C0E4AF221F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6B1DFB-79F0-4F0A-B4AF-9C3F400783CB}"/>
              </a:ext>
            </a:extLst>
          </p:cNvPr>
          <p:cNvSpPr>
            <a:spLocks noGrp="1"/>
          </p:cNvSpPr>
          <p:nvPr>
            <p:ph type="dt" sz="half" idx="10"/>
          </p:nvPr>
        </p:nvSpPr>
        <p:spPr/>
        <p:txBody>
          <a:bodyPr/>
          <a:lstStyle/>
          <a:p>
            <a:fld id="{621BDD50-C57A-46D2-ACA2-17C3FF63A0C7}" type="datetimeFigureOut">
              <a:rPr lang="en-IN" smtClean="0"/>
              <a:t>06-09-2024</a:t>
            </a:fld>
            <a:endParaRPr lang="en-IN"/>
          </a:p>
        </p:txBody>
      </p:sp>
      <p:sp>
        <p:nvSpPr>
          <p:cNvPr id="6" name="Footer Placeholder 5">
            <a:extLst>
              <a:ext uri="{FF2B5EF4-FFF2-40B4-BE49-F238E27FC236}">
                <a16:creationId xmlns:a16="http://schemas.microsoft.com/office/drawing/2014/main" id="{E0A4539A-351D-4DF9-8A1E-C6F44503A1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2EBCE9C-6A9A-4F26-9B30-C1E9D52912EE}"/>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4033274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668172-7F00-43F9-864B-C0567F8A63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57ABED-36B0-4033-A09B-81905E7CB8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1BAE15-2D59-44D0-8B54-DC9A8C862D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1BDD50-C57A-46D2-ACA2-17C3FF63A0C7}" type="datetimeFigureOut">
              <a:rPr lang="en-IN" smtClean="0"/>
              <a:t>06-09-2024</a:t>
            </a:fld>
            <a:endParaRPr lang="en-IN"/>
          </a:p>
        </p:txBody>
      </p:sp>
      <p:sp>
        <p:nvSpPr>
          <p:cNvPr id="5" name="Footer Placeholder 4">
            <a:extLst>
              <a:ext uri="{FF2B5EF4-FFF2-40B4-BE49-F238E27FC236}">
                <a16:creationId xmlns:a16="http://schemas.microsoft.com/office/drawing/2014/main" id="{ABECB249-B639-4FB2-A011-1878601192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C500FBE-798E-495F-A4CD-2252DF1A7B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51F593-027A-490E-A6B9-75FF0FCDE88B}" type="slidenum">
              <a:rPr lang="en-IN" smtClean="0"/>
              <a:t>‹#›</a:t>
            </a:fld>
            <a:endParaRPr lang="en-IN"/>
          </a:p>
        </p:txBody>
      </p:sp>
    </p:spTree>
    <p:extLst>
      <p:ext uri="{BB962C8B-B14F-4D97-AF65-F5344CB8AC3E}">
        <p14:creationId xmlns:p14="http://schemas.microsoft.com/office/powerpoint/2010/main" val="565850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42305-50B6-4E55-9BA5-B95BCD9FB212}"/>
              </a:ext>
            </a:extLst>
          </p:cNvPr>
          <p:cNvSpPr>
            <a:spLocks noGrp="1"/>
          </p:cNvSpPr>
          <p:nvPr>
            <p:ph type="ctrTitle"/>
          </p:nvPr>
        </p:nvSpPr>
        <p:spPr>
          <a:xfrm>
            <a:off x="1524000" y="225083"/>
            <a:ext cx="9144000" cy="1758462"/>
          </a:xfrm>
        </p:spPr>
        <p:txBody>
          <a:bodyPr>
            <a:noAutofit/>
          </a:bodyPr>
          <a:lstStyle/>
          <a:p>
            <a:r>
              <a:rPr lang="en-GB" sz="5400" b="1" dirty="0">
                <a:solidFill>
                  <a:schemeClr val="accent1">
                    <a:lumMod val="50000"/>
                  </a:schemeClr>
                </a:solidFill>
                <a:latin typeface="Bell MT" panose="02020503060305020303" pitchFamily="18" charset="0"/>
              </a:rPr>
              <a:t>Amazon Sales Insight Project </a:t>
            </a:r>
            <a:endParaRPr lang="en-IN" sz="5400" b="1" dirty="0">
              <a:solidFill>
                <a:schemeClr val="accent1">
                  <a:lumMod val="50000"/>
                </a:schemeClr>
              </a:solidFill>
              <a:latin typeface="Bell MT" panose="02020503060305020303" pitchFamily="18" charset="0"/>
            </a:endParaRPr>
          </a:p>
        </p:txBody>
      </p:sp>
      <p:pic>
        <p:nvPicPr>
          <p:cNvPr id="6" name="Picture 5">
            <a:extLst>
              <a:ext uri="{FF2B5EF4-FFF2-40B4-BE49-F238E27FC236}">
                <a16:creationId xmlns:a16="http://schemas.microsoft.com/office/drawing/2014/main" id="{16B5AF0F-513B-4F0C-8D85-47A49F69313D}"/>
              </a:ext>
            </a:extLst>
          </p:cNvPr>
          <p:cNvPicPr>
            <a:picLocks noChangeAspect="1"/>
          </p:cNvPicPr>
          <p:nvPr/>
        </p:nvPicPr>
        <p:blipFill>
          <a:blip r:embed="rId2"/>
          <a:stretch>
            <a:fillRect/>
          </a:stretch>
        </p:blipFill>
        <p:spPr>
          <a:xfrm>
            <a:off x="717452" y="2377441"/>
            <a:ext cx="10705514" cy="3910818"/>
          </a:xfrm>
          <a:prstGeom prst="rect">
            <a:avLst/>
          </a:prstGeom>
        </p:spPr>
      </p:pic>
    </p:spTree>
    <p:extLst>
      <p:ext uri="{BB962C8B-B14F-4D97-AF65-F5344CB8AC3E}">
        <p14:creationId xmlns:p14="http://schemas.microsoft.com/office/powerpoint/2010/main" val="1819092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graphicFrame>
        <p:nvGraphicFramePr>
          <p:cNvPr id="7" name="Table 7">
            <a:extLst>
              <a:ext uri="{FF2B5EF4-FFF2-40B4-BE49-F238E27FC236}">
                <a16:creationId xmlns:a16="http://schemas.microsoft.com/office/drawing/2014/main" id="{362C928E-57A4-4D4F-8C6F-BD6D7C1954FD}"/>
              </a:ext>
            </a:extLst>
          </p:cNvPr>
          <p:cNvGraphicFramePr>
            <a:graphicFrameLocks noGrp="1"/>
          </p:cNvGraphicFramePr>
          <p:nvPr>
            <p:ph idx="1"/>
            <p:extLst>
              <p:ext uri="{D42A27DB-BD31-4B8C-83A1-F6EECF244321}">
                <p14:modId xmlns:p14="http://schemas.microsoft.com/office/powerpoint/2010/main" val="1026084146"/>
              </p:ext>
            </p:extLst>
          </p:nvPr>
        </p:nvGraphicFramePr>
        <p:xfrm>
          <a:off x="838200" y="1825625"/>
          <a:ext cx="10515600" cy="40792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00578112"/>
                    </a:ext>
                  </a:extLst>
                </a:gridCol>
                <a:gridCol w="5257800">
                  <a:extLst>
                    <a:ext uri="{9D8B030D-6E8A-4147-A177-3AD203B41FA5}">
                      <a16:colId xmlns:a16="http://schemas.microsoft.com/office/drawing/2014/main" val="320533620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Column name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Description</a:t>
                      </a:r>
                      <a:endParaRPr lang="en-IN" dirty="0"/>
                    </a:p>
                  </a:txBody>
                  <a:tcPr/>
                </a:tc>
                <a:extLst>
                  <a:ext uri="{0D108BD9-81ED-4DB2-BD59-A6C34878D82A}">
                    <a16:rowId xmlns:a16="http://schemas.microsoft.com/office/drawing/2014/main" val="3440211755"/>
                  </a:ext>
                </a:extLst>
              </a:tr>
              <a:tr h="370840">
                <a:tc>
                  <a:txBody>
                    <a:bodyPr/>
                    <a:lstStyle/>
                    <a:p>
                      <a:pPr algn="just"/>
                      <a:r>
                        <a:rPr lang="en-GB" dirty="0" err="1"/>
                        <a:t>purchase_date</a:t>
                      </a:r>
                      <a:endParaRPr lang="en-IN" dirty="0"/>
                    </a:p>
                  </a:txBody>
                  <a:tcPr/>
                </a:tc>
                <a:tc>
                  <a:txBody>
                    <a:bodyPr/>
                    <a:lstStyle/>
                    <a:p>
                      <a:pPr algn="just"/>
                      <a:r>
                        <a:rPr lang="en-GB" sz="1800" b="0" i="0" kern="1200" dirty="0">
                          <a:solidFill>
                            <a:schemeClr val="dk1"/>
                          </a:solidFill>
                          <a:effectLst/>
                          <a:latin typeface="+mn-lt"/>
                          <a:ea typeface="+mn-ea"/>
                          <a:cs typeface="+mn-cs"/>
                        </a:rPr>
                        <a:t>The date on which the purchase was made</a:t>
                      </a:r>
                      <a:endParaRPr lang="en-IN" dirty="0"/>
                    </a:p>
                  </a:txBody>
                  <a:tcPr/>
                </a:tc>
                <a:extLst>
                  <a:ext uri="{0D108BD9-81ED-4DB2-BD59-A6C34878D82A}">
                    <a16:rowId xmlns:a16="http://schemas.microsoft.com/office/drawing/2014/main" val="648551136"/>
                  </a:ext>
                </a:extLst>
              </a:tr>
              <a:tr h="370840">
                <a:tc>
                  <a:txBody>
                    <a:bodyPr/>
                    <a:lstStyle/>
                    <a:p>
                      <a:pPr algn="just"/>
                      <a:r>
                        <a:rPr lang="en-GB" dirty="0" err="1"/>
                        <a:t>purchase_time</a:t>
                      </a:r>
                      <a:endParaRPr lang="en-IN" dirty="0"/>
                    </a:p>
                  </a:txBody>
                  <a:tcPr/>
                </a:tc>
                <a:tc>
                  <a:txBody>
                    <a:bodyPr/>
                    <a:lstStyle/>
                    <a:p>
                      <a:pPr algn="just"/>
                      <a:r>
                        <a:rPr lang="en-GB" sz="1800" b="0" i="0" kern="1200" dirty="0">
                          <a:solidFill>
                            <a:schemeClr val="dk1"/>
                          </a:solidFill>
                          <a:effectLst/>
                          <a:latin typeface="+mn-lt"/>
                          <a:ea typeface="+mn-ea"/>
                          <a:cs typeface="+mn-cs"/>
                        </a:rPr>
                        <a:t>The time at which the purchase was made</a:t>
                      </a:r>
                      <a:endParaRPr lang="en-IN" dirty="0"/>
                    </a:p>
                  </a:txBody>
                  <a:tcPr/>
                </a:tc>
                <a:extLst>
                  <a:ext uri="{0D108BD9-81ED-4DB2-BD59-A6C34878D82A}">
                    <a16:rowId xmlns:a16="http://schemas.microsoft.com/office/drawing/2014/main" val="4238542549"/>
                  </a:ext>
                </a:extLst>
              </a:tr>
              <a:tr h="370840">
                <a:tc>
                  <a:txBody>
                    <a:bodyPr/>
                    <a:lstStyle/>
                    <a:p>
                      <a:pPr algn="just"/>
                      <a:r>
                        <a:rPr lang="en-GB" dirty="0" err="1"/>
                        <a:t>payment_method</a:t>
                      </a:r>
                      <a:endParaRPr lang="en-IN" dirty="0"/>
                    </a:p>
                  </a:txBody>
                  <a:tcPr/>
                </a:tc>
                <a:tc>
                  <a:txBody>
                    <a:bodyPr/>
                    <a:lstStyle/>
                    <a:p>
                      <a:pPr algn="just"/>
                      <a:r>
                        <a:rPr lang="en-IN" sz="1800" b="0" i="0" kern="1200" dirty="0">
                          <a:solidFill>
                            <a:schemeClr val="dk1"/>
                          </a:solidFill>
                          <a:effectLst/>
                          <a:latin typeface="+mn-lt"/>
                          <a:ea typeface="+mn-ea"/>
                          <a:cs typeface="+mn-cs"/>
                        </a:rPr>
                        <a:t>The type of payment method used for purchase</a:t>
                      </a:r>
                      <a:endParaRPr lang="en-IN" dirty="0"/>
                    </a:p>
                  </a:txBody>
                  <a:tcPr/>
                </a:tc>
                <a:extLst>
                  <a:ext uri="{0D108BD9-81ED-4DB2-BD59-A6C34878D82A}">
                    <a16:rowId xmlns:a16="http://schemas.microsoft.com/office/drawing/2014/main" val="4293032440"/>
                  </a:ext>
                </a:extLst>
              </a:tr>
              <a:tr h="370840">
                <a:tc>
                  <a:txBody>
                    <a:bodyPr/>
                    <a:lstStyle/>
                    <a:p>
                      <a:pPr algn="just"/>
                      <a:r>
                        <a:rPr lang="en-GB" dirty="0"/>
                        <a:t>cogs</a:t>
                      </a:r>
                      <a:endParaRPr lang="en-IN" dirty="0"/>
                    </a:p>
                  </a:txBody>
                  <a:tcPr/>
                </a:tc>
                <a:tc>
                  <a:txBody>
                    <a:bodyPr/>
                    <a:lstStyle/>
                    <a:p>
                      <a:pPr algn="just"/>
                      <a:r>
                        <a:rPr lang="en-IN" sz="1800" b="0" i="0" kern="1200" dirty="0">
                          <a:solidFill>
                            <a:schemeClr val="dk1"/>
                          </a:solidFill>
                          <a:effectLst/>
                          <a:latin typeface="+mn-lt"/>
                          <a:ea typeface="+mn-ea"/>
                          <a:cs typeface="+mn-cs"/>
                        </a:rPr>
                        <a:t>Cost Of Goods sold</a:t>
                      </a:r>
                      <a:endParaRPr lang="en-IN" dirty="0"/>
                    </a:p>
                  </a:txBody>
                  <a:tcPr/>
                </a:tc>
                <a:extLst>
                  <a:ext uri="{0D108BD9-81ED-4DB2-BD59-A6C34878D82A}">
                    <a16:rowId xmlns:a16="http://schemas.microsoft.com/office/drawing/2014/main" val="21020017"/>
                  </a:ext>
                </a:extLst>
              </a:tr>
              <a:tr h="370840">
                <a:tc>
                  <a:txBody>
                    <a:bodyPr/>
                    <a:lstStyle/>
                    <a:p>
                      <a:pPr algn="just"/>
                      <a:r>
                        <a:rPr lang="en-GB" dirty="0" err="1"/>
                        <a:t>gross_margin_percentage</a:t>
                      </a:r>
                      <a:endParaRPr lang="en-IN" dirty="0"/>
                    </a:p>
                  </a:txBody>
                  <a:tcPr/>
                </a:tc>
                <a:tc>
                  <a:txBody>
                    <a:bodyPr/>
                    <a:lstStyle/>
                    <a:p>
                      <a:pPr algn="just"/>
                      <a:r>
                        <a:rPr lang="en-IN" sz="1800" b="0" i="0" kern="1200" dirty="0">
                          <a:solidFill>
                            <a:schemeClr val="dk1"/>
                          </a:solidFill>
                          <a:effectLst/>
                          <a:latin typeface="+mn-lt"/>
                          <a:ea typeface="+mn-ea"/>
                          <a:cs typeface="+mn-cs"/>
                        </a:rPr>
                        <a:t>Gross margin percentage</a:t>
                      </a:r>
                      <a:endParaRPr lang="en-IN" dirty="0"/>
                    </a:p>
                  </a:txBody>
                  <a:tcPr/>
                </a:tc>
                <a:extLst>
                  <a:ext uri="{0D108BD9-81ED-4DB2-BD59-A6C34878D82A}">
                    <a16:rowId xmlns:a16="http://schemas.microsoft.com/office/drawing/2014/main" val="1152645409"/>
                  </a:ext>
                </a:extLst>
              </a:tr>
              <a:tr h="370840">
                <a:tc>
                  <a:txBody>
                    <a:bodyPr/>
                    <a:lstStyle/>
                    <a:p>
                      <a:pPr algn="just"/>
                      <a:r>
                        <a:rPr lang="en-GB" dirty="0" err="1"/>
                        <a:t>gross_income</a:t>
                      </a:r>
                      <a:endParaRPr lang="en-GB" dirty="0"/>
                    </a:p>
                  </a:txBody>
                  <a:tcPr/>
                </a:tc>
                <a:tc>
                  <a:txBody>
                    <a:bodyPr/>
                    <a:lstStyle/>
                    <a:p>
                      <a:pPr algn="just"/>
                      <a:r>
                        <a:rPr lang="en-IN" sz="1800" b="0" i="0" kern="1200" dirty="0">
                          <a:solidFill>
                            <a:schemeClr val="dk1"/>
                          </a:solidFill>
                          <a:effectLst/>
                          <a:latin typeface="+mn-lt"/>
                          <a:ea typeface="+mn-ea"/>
                          <a:cs typeface="+mn-cs"/>
                        </a:rPr>
                        <a:t>Gross Income</a:t>
                      </a:r>
                      <a:endParaRPr lang="en-IN" dirty="0"/>
                    </a:p>
                  </a:txBody>
                  <a:tcPr/>
                </a:tc>
                <a:extLst>
                  <a:ext uri="{0D108BD9-81ED-4DB2-BD59-A6C34878D82A}">
                    <a16:rowId xmlns:a16="http://schemas.microsoft.com/office/drawing/2014/main" val="2981716742"/>
                  </a:ext>
                </a:extLst>
              </a:tr>
              <a:tr h="370840">
                <a:tc>
                  <a:txBody>
                    <a:bodyPr/>
                    <a:lstStyle/>
                    <a:p>
                      <a:pPr algn="just"/>
                      <a:r>
                        <a:rPr lang="en-GB" dirty="0"/>
                        <a:t>rating</a:t>
                      </a:r>
                      <a:endParaRPr lang="en-IN" dirty="0"/>
                    </a:p>
                  </a:txBody>
                  <a:tcPr/>
                </a:tc>
                <a:tc>
                  <a:txBody>
                    <a:bodyPr/>
                    <a:lstStyle/>
                    <a:p>
                      <a:pPr algn="just"/>
                      <a:r>
                        <a:rPr lang="en-IN" sz="1800" b="0" i="0" kern="1200" dirty="0">
                          <a:solidFill>
                            <a:schemeClr val="dk1"/>
                          </a:solidFill>
                          <a:effectLst/>
                          <a:latin typeface="+mn-lt"/>
                          <a:ea typeface="+mn-ea"/>
                          <a:cs typeface="+mn-cs"/>
                        </a:rPr>
                        <a:t>Rating given to the product </a:t>
                      </a:r>
                      <a:endParaRPr lang="en-IN" dirty="0"/>
                    </a:p>
                  </a:txBody>
                  <a:tcPr/>
                </a:tc>
                <a:extLst>
                  <a:ext uri="{0D108BD9-81ED-4DB2-BD59-A6C34878D82A}">
                    <a16:rowId xmlns:a16="http://schemas.microsoft.com/office/drawing/2014/main" val="424734889"/>
                  </a:ext>
                </a:extLst>
              </a:tr>
              <a:tr h="370840">
                <a:tc>
                  <a:txBody>
                    <a:bodyPr/>
                    <a:lstStyle/>
                    <a:p>
                      <a:pPr algn="just"/>
                      <a:r>
                        <a:rPr lang="en-GB" dirty="0" err="1"/>
                        <a:t>time_of_day</a:t>
                      </a:r>
                      <a:endParaRPr lang="en-IN" dirty="0"/>
                    </a:p>
                  </a:txBody>
                  <a:tcPr/>
                </a:tc>
                <a:tc>
                  <a:txBody>
                    <a:bodyPr/>
                    <a:lstStyle/>
                    <a:p>
                      <a:pPr algn="just"/>
                      <a:r>
                        <a:rPr lang="en-GB" dirty="0"/>
                        <a:t>Time of day at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143933381"/>
                  </a:ext>
                </a:extLst>
              </a:tr>
              <a:tr h="370840">
                <a:tc>
                  <a:txBody>
                    <a:bodyPr/>
                    <a:lstStyle/>
                    <a:p>
                      <a:pPr algn="just"/>
                      <a:r>
                        <a:rPr lang="en-GB" dirty="0" err="1"/>
                        <a:t>name_of_day</a:t>
                      </a:r>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Name of month on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2922581280"/>
                  </a:ext>
                </a:extLst>
              </a:tr>
              <a:tr h="370840">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err="1"/>
                        <a:t>name_of_month</a:t>
                      </a:r>
                      <a:endParaRPr lang="en-GB"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Name of the day at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3182822630"/>
                  </a:ext>
                </a:extLst>
              </a:tr>
            </a:tbl>
          </a:graphicData>
        </a:graphic>
      </p:graphicFrame>
    </p:spTree>
    <p:extLst>
      <p:ext uri="{BB962C8B-B14F-4D97-AF65-F5344CB8AC3E}">
        <p14:creationId xmlns:p14="http://schemas.microsoft.com/office/powerpoint/2010/main" val="1476325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pic>
        <p:nvPicPr>
          <p:cNvPr id="6" name="Content Placeholder 5">
            <a:extLst>
              <a:ext uri="{FF2B5EF4-FFF2-40B4-BE49-F238E27FC236}">
                <a16:creationId xmlns:a16="http://schemas.microsoft.com/office/drawing/2014/main" id="{5E10024C-1A15-4636-AB79-7608204221D4}"/>
              </a:ext>
            </a:extLst>
          </p:cNvPr>
          <p:cNvPicPr>
            <a:picLocks noGrp="1" noChangeAspect="1"/>
          </p:cNvPicPr>
          <p:nvPr>
            <p:ph idx="1"/>
          </p:nvPr>
        </p:nvPicPr>
        <p:blipFill>
          <a:blip r:embed="rId2"/>
          <a:stretch>
            <a:fillRect/>
          </a:stretch>
        </p:blipFill>
        <p:spPr>
          <a:xfrm>
            <a:off x="838201" y="1825625"/>
            <a:ext cx="10515600" cy="4351338"/>
          </a:xfrm>
          <a:ln>
            <a:solidFill>
              <a:schemeClr val="tx1"/>
            </a:solidFill>
          </a:ln>
        </p:spPr>
      </p:pic>
    </p:spTree>
    <p:extLst>
      <p:ext uri="{BB962C8B-B14F-4D97-AF65-F5344CB8AC3E}">
        <p14:creationId xmlns:p14="http://schemas.microsoft.com/office/powerpoint/2010/main" val="1842588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Entity – Relationship Diagram</a:t>
            </a:r>
            <a:endParaRPr lang="en-IN" b="1" dirty="0">
              <a:solidFill>
                <a:schemeClr val="accent1">
                  <a:lumMod val="50000"/>
                </a:schemeClr>
              </a:solidFill>
            </a:endParaRPr>
          </a:p>
        </p:txBody>
      </p:sp>
      <p:pic>
        <p:nvPicPr>
          <p:cNvPr id="6" name="Content Placeholder 5">
            <a:extLst>
              <a:ext uri="{FF2B5EF4-FFF2-40B4-BE49-F238E27FC236}">
                <a16:creationId xmlns:a16="http://schemas.microsoft.com/office/drawing/2014/main" id="{A9EC78EF-D623-40AC-8ED7-F4F2173E7DC3}"/>
              </a:ext>
            </a:extLst>
          </p:cNvPr>
          <p:cNvPicPr>
            <a:picLocks noGrp="1" noChangeAspect="1"/>
          </p:cNvPicPr>
          <p:nvPr>
            <p:ph idx="1"/>
          </p:nvPr>
        </p:nvPicPr>
        <p:blipFill>
          <a:blip r:embed="rId2"/>
          <a:stretch>
            <a:fillRect/>
          </a:stretch>
        </p:blipFill>
        <p:spPr>
          <a:xfrm>
            <a:off x="3080825" y="2141537"/>
            <a:ext cx="5669280" cy="4351338"/>
          </a:xfrm>
          <a:ln>
            <a:solidFill>
              <a:schemeClr val="tx1"/>
            </a:solidFill>
          </a:ln>
        </p:spPr>
      </p:pic>
    </p:spTree>
    <p:extLst>
      <p:ext uri="{BB962C8B-B14F-4D97-AF65-F5344CB8AC3E}">
        <p14:creationId xmlns:p14="http://schemas.microsoft.com/office/powerpoint/2010/main" val="970899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fontScale="90000"/>
          </a:bodyPr>
          <a:lstStyle/>
          <a:p>
            <a:r>
              <a:rPr lang="en-GB" b="1" dirty="0">
                <a:solidFill>
                  <a:schemeClr val="accent1">
                    <a:lumMod val="50000"/>
                  </a:schemeClr>
                </a:solidFill>
              </a:rPr>
              <a:t>Insights drawn and Recommendations (Product)</a:t>
            </a:r>
            <a:endParaRPr lang="en-IN" b="1" dirty="0">
              <a:solidFill>
                <a:schemeClr val="accent1">
                  <a:lumMod val="50000"/>
                </a:schemeClr>
              </a:solidFill>
            </a:endParaRPr>
          </a:p>
        </p:txBody>
      </p:sp>
      <p:graphicFrame>
        <p:nvGraphicFramePr>
          <p:cNvPr id="4" name="Content Placeholder 3">
            <a:extLst>
              <a:ext uri="{FF2B5EF4-FFF2-40B4-BE49-F238E27FC236}">
                <a16:creationId xmlns:a16="http://schemas.microsoft.com/office/drawing/2014/main" id="{B6BE91C0-DD9F-45DB-9F7A-FAD45BB3B0B9}"/>
              </a:ext>
            </a:extLst>
          </p:cNvPr>
          <p:cNvGraphicFramePr>
            <a:graphicFrameLocks noGrp="1"/>
          </p:cNvGraphicFramePr>
          <p:nvPr>
            <p:ph idx="1"/>
            <p:extLst>
              <p:ext uri="{D42A27DB-BD31-4B8C-83A1-F6EECF244321}">
                <p14:modId xmlns:p14="http://schemas.microsoft.com/office/powerpoint/2010/main" val="930256977"/>
              </p:ext>
            </p:extLst>
          </p:nvPr>
        </p:nvGraphicFramePr>
        <p:xfrm>
          <a:off x="838200" y="1690688"/>
          <a:ext cx="10515600" cy="46257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8290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5"/>
            <a:ext cx="10515600" cy="1182321"/>
          </a:xfrm>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Insights drawn and Recommendations (Sales)</a:t>
            </a:r>
            <a:endParaRPr lang="en-IN" b="1" dirty="0">
              <a:solidFill>
                <a:schemeClr val="accent1">
                  <a:lumMod val="50000"/>
                </a:schemeClr>
              </a:solidFill>
            </a:endParaRPr>
          </a:p>
        </p:txBody>
      </p:sp>
      <p:graphicFrame>
        <p:nvGraphicFramePr>
          <p:cNvPr id="6" name="Content Placeholder 5">
            <a:extLst>
              <a:ext uri="{FF2B5EF4-FFF2-40B4-BE49-F238E27FC236}">
                <a16:creationId xmlns:a16="http://schemas.microsoft.com/office/drawing/2014/main" id="{B68453B1-A538-450E-AC27-5CCE30A5E9D3}"/>
              </a:ext>
            </a:extLst>
          </p:cNvPr>
          <p:cNvGraphicFramePr>
            <a:graphicFrameLocks noGrp="1"/>
          </p:cNvGraphicFramePr>
          <p:nvPr>
            <p:ph idx="1"/>
            <p:extLst>
              <p:ext uri="{D42A27DB-BD31-4B8C-83A1-F6EECF244321}">
                <p14:modId xmlns:p14="http://schemas.microsoft.com/office/powerpoint/2010/main" val="30824176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008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fontScale="90000"/>
          </a:bodyPr>
          <a:lstStyle/>
          <a:p>
            <a:r>
              <a:rPr lang="en-GB" b="1" dirty="0">
                <a:solidFill>
                  <a:schemeClr val="accent1">
                    <a:lumMod val="50000"/>
                  </a:schemeClr>
                </a:solidFill>
              </a:rPr>
              <a:t>Insights drawn and Recommendations (Customer)</a:t>
            </a:r>
            <a:endParaRPr lang="en-IN" b="1" dirty="0">
              <a:solidFill>
                <a:schemeClr val="accent1">
                  <a:lumMod val="50000"/>
                </a:schemeClr>
              </a:solidFill>
            </a:endParaRPr>
          </a:p>
        </p:txBody>
      </p:sp>
      <p:graphicFrame>
        <p:nvGraphicFramePr>
          <p:cNvPr id="4" name="Content Placeholder 3">
            <a:extLst>
              <a:ext uri="{FF2B5EF4-FFF2-40B4-BE49-F238E27FC236}">
                <a16:creationId xmlns:a16="http://schemas.microsoft.com/office/drawing/2014/main" id="{B6BE91C0-DD9F-45DB-9F7A-FAD45BB3B0B9}"/>
              </a:ext>
            </a:extLst>
          </p:cNvPr>
          <p:cNvGraphicFramePr>
            <a:graphicFrameLocks noGrp="1"/>
          </p:cNvGraphicFramePr>
          <p:nvPr>
            <p:ph idx="1"/>
            <p:extLst>
              <p:ext uri="{D42A27DB-BD31-4B8C-83A1-F6EECF244321}">
                <p14:modId xmlns:p14="http://schemas.microsoft.com/office/powerpoint/2010/main" val="1302020667"/>
              </p:ext>
            </p:extLst>
          </p:nvPr>
        </p:nvGraphicFramePr>
        <p:xfrm>
          <a:off x="838200" y="1690688"/>
          <a:ext cx="10515600" cy="46257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7289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A8AF0E-3FF7-4FDA-8B85-36399AE6AEA9}"/>
              </a:ext>
            </a:extLst>
          </p:cNvPr>
          <p:cNvSpPr>
            <a:spLocks noGrp="1"/>
          </p:cNvSpPr>
          <p:nvPr>
            <p:ph idx="1"/>
          </p:nvPr>
        </p:nvSpPr>
        <p:spPr>
          <a:xfrm>
            <a:off x="551543" y="580572"/>
            <a:ext cx="11146971" cy="3583465"/>
          </a:xfrm>
          <a:pattFill prst="pct5">
            <a:fgClr>
              <a:schemeClr val="accent6">
                <a:lumMod val="40000"/>
                <a:lumOff val="60000"/>
              </a:schemeClr>
            </a:fgClr>
            <a:bgClr>
              <a:schemeClr val="bg1"/>
            </a:bgClr>
          </a:pattFill>
        </p:spPr>
        <p:txBody>
          <a:bodyPr anchor="ctr">
            <a:normAutofit/>
          </a:bodyPr>
          <a:lstStyle/>
          <a:p>
            <a:pPr marL="0" indent="0" algn="ctr">
              <a:buNone/>
            </a:pPr>
            <a:r>
              <a:rPr lang="en-GB" sz="12000" b="1" dirty="0">
                <a:latin typeface="Curlz MT" panose="04040404050702020202" pitchFamily="82" charset="0"/>
              </a:rPr>
              <a:t>THANK YOU</a:t>
            </a:r>
            <a:endParaRPr lang="en-IN" sz="12000" b="1" dirty="0">
              <a:latin typeface="Curlz MT" panose="04040404050702020202" pitchFamily="82" charset="0"/>
            </a:endParaRPr>
          </a:p>
        </p:txBody>
      </p:sp>
      <p:pic>
        <p:nvPicPr>
          <p:cNvPr id="4" name="Picture 3">
            <a:extLst>
              <a:ext uri="{FF2B5EF4-FFF2-40B4-BE49-F238E27FC236}">
                <a16:creationId xmlns:a16="http://schemas.microsoft.com/office/drawing/2014/main" id="{B6BE1F9C-D42B-4F28-8DB8-6F93EA6093CF}"/>
              </a:ext>
            </a:extLst>
          </p:cNvPr>
          <p:cNvPicPr>
            <a:picLocks noChangeAspect="1"/>
          </p:cNvPicPr>
          <p:nvPr/>
        </p:nvPicPr>
        <p:blipFill>
          <a:blip r:embed="rId2">
            <a:alphaModFix amt="27000"/>
          </a:blip>
          <a:stretch>
            <a:fillRect/>
          </a:stretch>
        </p:blipFill>
        <p:spPr>
          <a:xfrm>
            <a:off x="0" y="2968283"/>
            <a:ext cx="12192000" cy="3309145"/>
          </a:xfrm>
          <a:prstGeom prst="rect">
            <a:avLst/>
          </a:prstGeom>
        </p:spPr>
      </p:pic>
    </p:spTree>
    <p:extLst>
      <p:ext uri="{BB962C8B-B14F-4D97-AF65-F5344CB8AC3E}">
        <p14:creationId xmlns:p14="http://schemas.microsoft.com/office/powerpoint/2010/main" val="1423053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a:bodyPr>
          <a:lstStyle/>
          <a:p>
            <a:r>
              <a:rPr lang="en-GB" b="1" dirty="0">
                <a:solidFill>
                  <a:schemeClr val="accent1">
                    <a:lumMod val="50000"/>
                  </a:schemeClr>
                </a:solidFill>
              </a:rPr>
              <a:t>SQL Script </a:t>
            </a:r>
            <a:endParaRPr lang="en-IN" b="1" dirty="0">
              <a:solidFill>
                <a:schemeClr val="accent1">
                  <a:lumMod val="50000"/>
                </a:schemeClr>
              </a:solidFill>
            </a:endParaRPr>
          </a:p>
        </p:txBody>
      </p:sp>
      <p:pic>
        <p:nvPicPr>
          <p:cNvPr id="6" name="Screen Recording 5">
            <a:hlinkClick r:id="" action="ppaction://media"/>
            <a:extLst>
              <a:ext uri="{FF2B5EF4-FFF2-40B4-BE49-F238E27FC236}">
                <a16:creationId xmlns:a16="http://schemas.microsoft.com/office/drawing/2014/main" id="{FE2B3D18-6801-4F38-9F54-DF2A94F8E92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58875" y="1825625"/>
            <a:ext cx="9872663" cy="4351338"/>
          </a:xfrm>
        </p:spPr>
      </p:pic>
    </p:spTree>
    <p:extLst>
      <p:ext uri="{BB962C8B-B14F-4D97-AF65-F5344CB8AC3E}">
        <p14:creationId xmlns:p14="http://schemas.microsoft.com/office/powerpoint/2010/main" val="3483979606"/>
      </p:ext>
    </p:extLst>
  </p:cSld>
  <p:clrMapOvr>
    <a:masterClrMapping/>
  </p:clrMapOvr>
  <mc:AlternateContent xmlns:mc="http://schemas.openxmlformats.org/markup-compatibility/2006" xmlns:p14="http://schemas.microsoft.com/office/powerpoint/2010/main">
    <mc:Choice Requires="p14">
      <p:transition spd="slow" p14:dur="2000" advTm="31718"/>
    </mc:Choice>
    <mc:Fallback xmlns="">
      <p:transition spd="slow" advTm="31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1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04D3-76FC-4562-9B8B-63CAD8B501B5}"/>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Contents</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7C445273-6636-43DE-8E21-C84A55652824}"/>
              </a:ext>
            </a:extLst>
          </p:cNvPr>
          <p:cNvSpPr>
            <a:spLocks noGrp="1"/>
          </p:cNvSpPr>
          <p:nvPr>
            <p:ph idx="1"/>
          </p:nvPr>
        </p:nvSpPr>
        <p:spPr/>
        <p:txBody>
          <a:bodyPr>
            <a:normAutofit fontScale="85000" lnSpcReduction="20000"/>
          </a:bodyPr>
          <a:lstStyle/>
          <a:p>
            <a:pPr marL="514350" indent="-514350" algn="just">
              <a:buAutoNum type="arabicPeriod"/>
            </a:pPr>
            <a:r>
              <a:rPr lang="en-GB" dirty="0"/>
              <a:t>Project Overview</a:t>
            </a:r>
          </a:p>
          <a:p>
            <a:pPr marL="514350" indent="-514350" algn="just">
              <a:buAutoNum type="arabicPeriod"/>
            </a:pPr>
            <a:r>
              <a:rPr lang="en-GB" dirty="0"/>
              <a:t>Project Scope</a:t>
            </a:r>
          </a:p>
          <a:p>
            <a:pPr marL="514350" indent="-514350" algn="just">
              <a:buAutoNum type="arabicPeriod"/>
            </a:pPr>
            <a:r>
              <a:rPr lang="en-GB" dirty="0"/>
              <a:t>Business Problem</a:t>
            </a:r>
          </a:p>
          <a:p>
            <a:pPr marL="514350" indent="-514350" algn="just">
              <a:buAutoNum type="arabicPeriod"/>
            </a:pPr>
            <a:r>
              <a:rPr lang="en-GB" dirty="0"/>
              <a:t>Business Objective</a:t>
            </a:r>
          </a:p>
          <a:p>
            <a:pPr marL="514350" indent="-514350" algn="just">
              <a:buAutoNum type="arabicPeriod"/>
            </a:pPr>
            <a:r>
              <a:rPr lang="en-GB" dirty="0"/>
              <a:t>Technical Stack</a:t>
            </a:r>
          </a:p>
          <a:p>
            <a:pPr marL="514350" indent="-514350" algn="just">
              <a:buAutoNum type="arabicPeriod"/>
            </a:pPr>
            <a:r>
              <a:rPr lang="en-GB" dirty="0"/>
              <a:t>Data Understanding</a:t>
            </a:r>
          </a:p>
          <a:p>
            <a:pPr marL="514350" indent="-514350" algn="just">
              <a:buAutoNum type="arabicPeriod"/>
            </a:pPr>
            <a:r>
              <a:rPr lang="en-GB" dirty="0"/>
              <a:t>Data Dictionary</a:t>
            </a:r>
          </a:p>
          <a:p>
            <a:pPr marL="514350" indent="-514350" algn="just">
              <a:buAutoNum type="arabicPeriod"/>
            </a:pPr>
            <a:r>
              <a:rPr lang="en-GB" dirty="0"/>
              <a:t>Entity – Relationship Diagram</a:t>
            </a:r>
          </a:p>
          <a:p>
            <a:pPr marL="514350" indent="-514350" algn="just">
              <a:buAutoNum type="arabicPeriod"/>
            </a:pPr>
            <a:r>
              <a:rPr lang="en-GB" dirty="0"/>
              <a:t>Insights Drawn and Recommendations – Product</a:t>
            </a:r>
          </a:p>
          <a:p>
            <a:pPr marL="514350" indent="-514350" algn="just">
              <a:buFont typeface="Arial" panose="020B0604020202020204" pitchFamily="34" charset="0"/>
              <a:buAutoNum type="arabicPeriod"/>
            </a:pPr>
            <a:r>
              <a:rPr lang="en-GB" dirty="0"/>
              <a:t>Insights Drawn and Recommendations – Sales </a:t>
            </a:r>
          </a:p>
          <a:p>
            <a:pPr marL="514350" indent="-514350" algn="just">
              <a:buFont typeface="Arial" panose="020B0604020202020204" pitchFamily="34" charset="0"/>
              <a:buAutoNum type="arabicPeriod"/>
            </a:pPr>
            <a:r>
              <a:rPr lang="en-GB" dirty="0"/>
              <a:t>Insights Drawn and Recommendations – Customer </a:t>
            </a:r>
          </a:p>
          <a:p>
            <a:pPr marL="514350" indent="-514350">
              <a:buFont typeface="Arial" panose="020B0604020202020204" pitchFamily="34" charset="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IN" dirty="0"/>
          </a:p>
        </p:txBody>
      </p:sp>
    </p:spTree>
    <p:extLst>
      <p:ext uri="{BB962C8B-B14F-4D97-AF65-F5344CB8AC3E}">
        <p14:creationId xmlns:p14="http://schemas.microsoft.com/office/powerpoint/2010/main" val="3822478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231BA-6594-4077-84A2-EFE59E7F5DC3}"/>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Project Overview</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DEEA6BC4-F27D-413B-B7A3-B387C4C3FDD5}"/>
              </a:ext>
            </a:extLst>
          </p:cNvPr>
          <p:cNvSpPr>
            <a:spLocks noGrp="1"/>
          </p:cNvSpPr>
          <p:nvPr>
            <p:ph idx="1"/>
          </p:nvPr>
        </p:nvSpPr>
        <p:spPr/>
        <p:txBody>
          <a:bodyPr>
            <a:normAutofit/>
          </a:bodyPr>
          <a:lstStyle/>
          <a:p>
            <a:pPr marL="0" indent="0" algn="just">
              <a:buNone/>
            </a:pPr>
            <a:r>
              <a:rPr lang="en-GB" sz="2400" dirty="0"/>
              <a:t>The primary aim of this project is to analyse sales data from three Amazon branches located in Mandalay, Yangon, and Naypyitaw. This analysis will uncover insights into product performance, sales trends, and customer behaviour. The dataset comprises 1000 rows and 17 columns, including information such as invoice details, product lines, prices, quantities, taxes, dates, and customer demographics. The goal is to leverage this data to improve sales strategies, enhance product offerings, and better understand customer segments.</a:t>
            </a:r>
            <a:endParaRPr lang="en-IN" sz="2400" dirty="0"/>
          </a:p>
        </p:txBody>
      </p:sp>
    </p:spTree>
    <p:extLst>
      <p:ext uri="{BB962C8B-B14F-4D97-AF65-F5344CB8AC3E}">
        <p14:creationId xmlns:p14="http://schemas.microsoft.com/office/powerpoint/2010/main" val="1475445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BB7DF-5609-417F-A775-AFC528F90117}"/>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Project Scope</a:t>
            </a:r>
            <a:endParaRPr lang="en-IN" b="1" dirty="0">
              <a:solidFill>
                <a:schemeClr val="accent1">
                  <a:lumMod val="50000"/>
                </a:schemeClr>
              </a:solidFill>
            </a:endParaRPr>
          </a:p>
        </p:txBody>
      </p:sp>
      <p:sp>
        <p:nvSpPr>
          <p:cNvPr id="4" name="Rectangle 1">
            <a:extLst>
              <a:ext uri="{FF2B5EF4-FFF2-40B4-BE49-F238E27FC236}">
                <a16:creationId xmlns:a16="http://schemas.microsoft.com/office/drawing/2014/main" id="{F7A0B2CE-CF72-4A2D-A70D-84D11268EC01}"/>
              </a:ext>
            </a:extLst>
          </p:cNvPr>
          <p:cNvSpPr>
            <a:spLocks noGrp="1" noChangeArrowheads="1"/>
          </p:cNvSpPr>
          <p:nvPr>
            <p:ph idx="1"/>
          </p:nvPr>
        </p:nvSpPr>
        <p:spPr bwMode="auto">
          <a:xfrm>
            <a:off x="806140" y="2016135"/>
            <a:ext cx="1016066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1. Data Wrangling: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Inspect and clean the data, ensuring no null values.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Build a database, create tables, and insert the cleaned data.</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2. Feature Engineering: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Create new columns for time of day, day of the week, and month of the year to gain insights into </a:t>
            </a:r>
          </a:p>
          <a:p>
            <a:pPr marL="0" marR="0" lvl="0" indent="0" algn="just"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sales patterns.</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3. Exploratory Data Analysis (EDA):</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Analyze product performance to identify best and worst-performing product lines.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Examine sales trends to evaluate the effectiveness of sales strategies.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Segment customers to uncover purchase trends and profitability by customer type.</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4. Business Questions: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Address specific business questions related to product lines, payment methods, revenue, </a:t>
            </a:r>
          </a:p>
          <a:p>
            <a:pPr marL="0" marR="0" lvl="0" indent="0" algn="just"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VAT, customer types, and ratings.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2275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CC86-788B-44DE-93B6-C32B654172C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Business Problem</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210FA649-A9B6-40FD-BF9C-311D429AE45B}"/>
              </a:ext>
            </a:extLst>
          </p:cNvPr>
          <p:cNvSpPr>
            <a:spLocks noGrp="1"/>
          </p:cNvSpPr>
          <p:nvPr>
            <p:ph idx="1"/>
          </p:nvPr>
        </p:nvSpPr>
        <p:spPr/>
        <p:txBody>
          <a:bodyPr/>
          <a:lstStyle/>
          <a:p>
            <a:pPr marL="0" indent="0" algn="just">
              <a:buNone/>
            </a:pPr>
            <a:r>
              <a:rPr lang="en-GB" dirty="0"/>
              <a:t>Amazon needs to understand various factors influencing sales across its different branches to optimize its business strategies. Key challenges include identifying high-performing product lines, understanding sales trends over time, and segmenting customers based on purchasing behaviour. Addressing these challenges will help Amazon refine its product offerings, tailor marketing strategies, and ultimately increase revenue.</a:t>
            </a:r>
            <a:endParaRPr lang="en-IN" dirty="0"/>
          </a:p>
          <a:p>
            <a:pPr marL="0" indent="0">
              <a:buNone/>
            </a:pPr>
            <a:endParaRPr lang="en-IN" dirty="0"/>
          </a:p>
        </p:txBody>
      </p:sp>
    </p:spTree>
    <p:extLst>
      <p:ext uri="{BB962C8B-B14F-4D97-AF65-F5344CB8AC3E}">
        <p14:creationId xmlns:p14="http://schemas.microsoft.com/office/powerpoint/2010/main" val="3145519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496D-1008-4ECB-B157-1845E41289BA}"/>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Business Objective </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8E3D43EE-4617-4B9F-94D7-FC579CB8FAFF}"/>
              </a:ext>
            </a:extLst>
          </p:cNvPr>
          <p:cNvSpPr>
            <a:spLocks noGrp="1"/>
          </p:cNvSpPr>
          <p:nvPr>
            <p:ph idx="1"/>
          </p:nvPr>
        </p:nvSpPr>
        <p:spPr/>
        <p:txBody>
          <a:bodyPr>
            <a:normAutofit/>
          </a:bodyPr>
          <a:lstStyle/>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Product Analysis:</a:t>
            </a:r>
            <a:r>
              <a:rPr kumimoji="0" lang="en-US" altLang="en-US" sz="2400" b="0" i="0" u="none" strike="noStrike" cap="none" normalizeH="0" baseline="0" dirty="0">
                <a:ln>
                  <a:noFill/>
                </a:ln>
                <a:solidFill>
                  <a:schemeClr val="tx1"/>
                </a:solidFill>
                <a:effectLst/>
              </a:rPr>
              <a:t> Evaluate the performance of different product lines to identify top-performing products and those needing improvement.</a:t>
            </a:r>
          </a:p>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Sales Analysis:</a:t>
            </a:r>
            <a:r>
              <a:rPr kumimoji="0" lang="en-US" altLang="en-US" sz="2400" b="0" i="0" u="none" strike="noStrike" cap="none" normalizeH="0" baseline="0" dirty="0">
                <a:ln>
                  <a:noFill/>
                </a:ln>
                <a:solidFill>
                  <a:schemeClr val="tx1"/>
                </a:solidFill>
                <a:effectLst/>
              </a:rPr>
              <a:t> Examine sales trends to measure the effectiveness of sales strategies and identify areas for</a:t>
            </a:r>
            <a:r>
              <a:rPr lang="en-US" altLang="en-US" sz="2400" dirty="0"/>
              <a:t> </a:t>
            </a:r>
            <a:r>
              <a:rPr kumimoji="0" lang="en-US" altLang="en-US" sz="2400" b="0" i="0" u="none" strike="noStrike" cap="none" normalizeH="0" baseline="0" dirty="0">
                <a:ln>
                  <a:noFill/>
                </a:ln>
                <a:solidFill>
                  <a:schemeClr val="tx1"/>
                </a:solidFill>
                <a:effectLst/>
              </a:rPr>
              <a:t>improvement.</a:t>
            </a:r>
          </a:p>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Customer Analysis:</a:t>
            </a:r>
            <a:r>
              <a:rPr kumimoji="0" lang="en-US" altLang="en-US" sz="2400" b="0" i="0" u="none" strike="noStrike" cap="none" normalizeH="0" baseline="0" dirty="0">
                <a:ln>
                  <a:noFill/>
                </a:ln>
                <a:solidFill>
                  <a:schemeClr val="tx1"/>
                </a:solidFill>
                <a:effectLst/>
              </a:rPr>
              <a:t> </a:t>
            </a:r>
            <a:r>
              <a:rPr lang="en-GB" sz="2400" dirty="0"/>
              <a:t>A</a:t>
            </a:r>
            <a:r>
              <a:rPr lang="en-GB" sz="2400" b="0" i="0" dirty="0">
                <a:effectLst/>
              </a:rPr>
              <a:t>nalysis to uncover the different customer segments, purchase trends and the profitability of each customer segment.</a:t>
            </a:r>
            <a:endParaRPr kumimoji="0" lang="en-US" altLang="en-US" sz="2400" b="0" i="0" u="none" strike="noStrike" cap="none" normalizeH="0" baseline="0" dirty="0">
              <a:ln>
                <a:noFill/>
              </a:ln>
              <a:effectLst/>
            </a:endParaRPr>
          </a:p>
          <a:p>
            <a:pPr marL="0" indent="0">
              <a:buNone/>
            </a:pPr>
            <a:endParaRPr lang="en-IN" dirty="0"/>
          </a:p>
        </p:txBody>
      </p:sp>
    </p:spTree>
    <p:extLst>
      <p:ext uri="{BB962C8B-B14F-4D97-AF65-F5344CB8AC3E}">
        <p14:creationId xmlns:p14="http://schemas.microsoft.com/office/powerpoint/2010/main" val="3336742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A6B9E-595F-4EAF-8130-40A80074C1F6}"/>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Technical Stacks</a:t>
            </a:r>
            <a:endParaRPr lang="en-IN" b="1" dirty="0">
              <a:solidFill>
                <a:schemeClr val="accent1">
                  <a:lumMod val="50000"/>
                </a:schemeClr>
              </a:solidFill>
            </a:endParaRPr>
          </a:p>
        </p:txBody>
      </p:sp>
      <p:pic>
        <p:nvPicPr>
          <p:cNvPr id="4" name="Content Placeholder 3">
            <a:extLst>
              <a:ext uri="{FF2B5EF4-FFF2-40B4-BE49-F238E27FC236}">
                <a16:creationId xmlns:a16="http://schemas.microsoft.com/office/drawing/2014/main" id="{55F98AE0-CD33-47FF-97D8-A59EA97E1CF3}"/>
              </a:ext>
            </a:extLst>
          </p:cNvPr>
          <p:cNvPicPr>
            <a:picLocks noGrp="1" noChangeAspect="1"/>
          </p:cNvPicPr>
          <p:nvPr>
            <p:ph idx="1"/>
          </p:nvPr>
        </p:nvPicPr>
        <p:blipFill>
          <a:blip r:embed="rId2">
            <a:alphaModFix/>
          </a:blip>
          <a:stretch>
            <a:fillRect/>
          </a:stretch>
        </p:blipFill>
        <p:spPr>
          <a:xfrm>
            <a:off x="1697502" y="2008371"/>
            <a:ext cx="2438400" cy="2438400"/>
          </a:xfrm>
          <a:prstGeom prst="rect">
            <a:avLst/>
          </a:prstGeom>
          <a:effectLst>
            <a:glow rad="228600">
              <a:schemeClr val="accent5">
                <a:satMod val="175000"/>
                <a:alpha val="40000"/>
              </a:schemeClr>
            </a:glow>
          </a:effectLst>
        </p:spPr>
      </p:pic>
    </p:spTree>
    <p:extLst>
      <p:ext uri="{BB962C8B-B14F-4D97-AF65-F5344CB8AC3E}">
        <p14:creationId xmlns:p14="http://schemas.microsoft.com/office/powerpoint/2010/main" val="415710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6F50B-95B1-4AE0-B557-1E9BE3BF1DA8}"/>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Understanding</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E4BC9ECE-32C3-4367-AE83-18FF2CE136BA}"/>
              </a:ext>
            </a:extLst>
          </p:cNvPr>
          <p:cNvSpPr>
            <a:spLocks noGrp="1"/>
          </p:cNvSpPr>
          <p:nvPr>
            <p:ph idx="1"/>
          </p:nvPr>
        </p:nvSpPr>
        <p:spPr/>
        <p:txBody>
          <a:bodyPr>
            <a:normAutofit/>
          </a:bodyPr>
          <a:lstStyle/>
          <a:p>
            <a:pPr algn="just"/>
            <a:r>
              <a:rPr lang="en-GB" sz="2400" b="1" dirty="0"/>
              <a:t>Data Source File Type: </a:t>
            </a:r>
            <a:r>
              <a:rPr lang="en-GB" sz="2400" dirty="0"/>
              <a:t>Microsoft Excel Comma Separated Values File (.csv)</a:t>
            </a:r>
          </a:p>
          <a:p>
            <a:pPr algn="just"/>
            <a:r>
              <a:rPr lang="en-GB" sz="2400" b="1" dirty="0"/>
              <a:t>Data Dictionary:  </a:t>
            </a:r>
            <a:r>
              <a:rPr lang="en-GB" sz="2400" dirty="0" err="1"/>
              <a:t>invoice_id</a:t>
            </a:r>
            <a:r>
              <a:rPr lang="en-GB" sz="2400" dirty="0"/>
              <a:t>,    branch,    city,    </a:t>
            </a:r>
            <a:r>
              <a:rPr lang="en-GB" sz="2400" dirty="0" err="1"/>
              <a:t>customer_type</a:t>
            </a:r>
            <a:r>
              <a:rPr lang="en-GB" sz="2400" dirty="0"/>
              <a:t>,    gender,    </a:t>
            </a:r>
            <a:r>
              <a:rPr lang="en-GB" sz="2400" dirty="0" err="1"/>
              <a:t>product_line</a:t>
            </a:r>
            <a:r>
              <a:rPr lang="en-GB" sz="2400" dirty="0"/>
              <a:t>,    </a:t>
            </a:r>
            <a:r>
              <a:rPr lang="en-GB" sz="2400" dirty="0" err="1"/>
              <a:t>unit_price</a:t>
            </a:r>
            <a:r>
              <a:rPr lang="en-GB" sz="2400" dirty="0"/>
              <a:t>,    quantity,    vat,    total,    </a:t>
            </a:r>
            <a:r>
              <a:rPr lang="en-GB" sz="2400" dirty="0" err="1"/>
              <a:t>purchase_date</a:t>
            </a:r>
            <a:r>
              <a:rPr lang="en-GB" sz="2400" dirty="0"/>
              <a:t>,    </a:t>
            </a:r>
            <a:r>
              <a:rPr lang="en-GB" sz="2400" dirty="0" err="1"/>
              <a:t>purchase_time</a:t>
            </a:r>
            <a:r>
              <a:rPr lang="en-GB" sz="2400" dirty="0"/>
              <a:t>,    </a:t>
            </a:r>
            <a:r>
              <a:rPr lang="en-GB" sz="2400" dirty="0" err="1"/>
              <a:t>payment_method</a:t>
            </a:r>
            <a:r>
              <a:rPr lang="en-GB" sz="2400" dirty="0"/>
              <a:t>,    cogs,    </a:t>
            </a:r>
            <a:r>
              <a:rPr lang="en-GB" sz="2400" dirty="0" err="1"/>
              <a:t>gross_margin_percentage</a:t>
            </a:r>
            <a:r>
              <a:rPr lang="en-GB" sz="2400" dirty="0"/>
              <a:t>,    </a:t>
            </a:r>
            <a:r>
              <a:rPr lang="en-GB" sz="2400" dirty="0" err="1"/>
              <a:t>gross_income</a:t>
            </a:r>
            <a:r>
              <a:rPr lang="en-GB" sz="2400" dirty="0"/>
              <a:t>,    rating, </a:t>
            </a:r>
            <a:r>
              <a:rPr lang="en-GB" sz="2400" dirty="0" err="1"/>
              <a:t>time_of_day</a:t>
            </a:r>
            <a:r>
              <a:rPr lang="en-GB" sz="2400" dirty="0"/>
              <a:t>, </a:t>
            </a:r>
            <a:r>
              <a:rPr lang="en-GB" sz="2400" dirty="0" err="1"/>
              <a:t>name_of_day</a:t>
            </a:r>
            <a:r>
              <a:rPr lang="en-GB" sz="2400" dirty="0"/>
              <a:t>, </a:t>
            </a:r>
            <a:r>
              <a:rPr lang="en-GB" sz="2400" dirty="0" err="1"/>
              <a:t>name_of_month</a:t>
            </a:r>
            <a:endParaRPr lang="en-GB" sz="2400" dirty="0"/>
          </a:p>
          <a:p>
            <a:pPr algn="just"/>
            <a:r>
              <a:rPr lang="en-GB" sz="2400" b="1" dirty="0"/>
              <a:t>Data </a:t>
            </a:r>
            <a:r>
              <a:rPr lang="en-GB" sz="2400" b="1" dirty="0" err="1"/>
              <a:t>Dimesion</a:t>
            </a:r>
            <a:r>
              <a:rPr lang="en-GB" sz="2400" b="1" dirty="0"/>
              <a:t>: </a:t>
            </a:r>
            <a:r>
              <a:rPr lang="en-GB" sz="2400" dirty="0"/>
              <a:t>20 columns and 1000 rows</a:t>
            </a:r>
          </a:p>
          <a:p>
            <a:pPr marL="0" indent="0">
              <a:buNone/>
            </a:pPr>
            <a:endParaRPr lang="en-GB" dirty="0"/>
          </a:p>
          <a:p>
            <a:endParaRPr lang="en-IN" dirty="0"/>
          </a:p>
        </p:txBody>
      </p:sp>
    </p:spTree>
    <p:extLst>
      <p:ext uri="{BB962C8B-B14F-4D97-AF65-F5344CB8AC3E}">
        <p14:creationId xmlns:p14="http://schemas.microsoft.com/office/powerpoint/2010/main" val="1303391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graphicFrame>
        <p:nvGraphicFramePr>
          <p:cNvPr id="7" name="Table 7">
            <a:extLst>
              <a:ext uri="{FF2B5EF4-FFF2-40B4-BE49-F238E27FC236}">
                <a16:creationId xmlns:a16="http://schemas.microsoft.com/office/drawing/2014/main" id="{362C928E-57A4-4D4F-8C6F-BD6D7C1954FD}"/>
              </a:ext>
            </a:extLst>
          </p:cNvPr>
          <p:cNvGraphicFramePr>
            <a:graphicFrameLocks noGrp="1"/>
          </p:cNvGraphicFramePr>
          <p:nvPr>
            <p:ph idx="1"/>
            <p:extLst>
              <p:ext uri="{D42A27DB-BD31-4B8C-83A1-F6EECF244321}">
                <p14:modId xmlns:p14="http://schemas.microsoft.com/office/powerpoint/2010/main" val="3771530574"/>
              </p:ext>
            </p:extLst>
          </p:nvPr>
        </p:nvGraphicFramePr>
        <p:xfrm>
          <a:off x="838200" y="1825625"/>
          <a:ext cx="10515600" cy="40792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00578112"/>
                    </a:ext>
                  </a:extLst>
                </a:gridCol>
                <a:gridCol w="5257800">
                  <a:extLst>
                    <a:ext uri="{9D8B030D-6E8A-4147-A177-3AD203B41FA5}">
                      <a16:colId xmlns:a16="http://schemas.microsoft.com/office/drawing/2014/main" val="3205336209"/>
                    </a:ext>
                  </a:extLst>
                </a:gridCol>
              </a:tblGrid>
              <a:tr h="370840">
                <a:tc>
                  <a:txBody>
                    <a:bodyPr/>
                    <a:lstStyle/>
                    <a:p>
                      <a:r>
                        <a:rPr lang="en-GB" dirty="0"/>
                        <a:t>Column name</a:t>
                      </a:r>
                      <a:endParaRPr lang="en-IN" dirty="0"/>
                    </a:p>
                  </a:txBody>
                  <a:tcPr/>
                </a:tc>
                <a:tc>
                  <a:txBody>
                    <a:bodyPr/>
                    <a:lstStyle/>
                    <a:p>
                      <a:pPr algn="just"/>
                      <a:r>
                        <a:rPr lang="en-GB" dirty="0"/>
                        <a:t>Description</a:t>
                      </a:r>
                      <a:endParaRPr lang="en-IN" dirty="0"/>
                    </a:p>
                  </a:txBody>
                  <a:tcPr/>
                </a:tc>
                <a:extLst>
                  <a:ext uri="{0D108BD9-81ED-4DB2-BD59-A6C34878D82A}">
                    <a16:rowId xmlns:a16="http://schemas.microsoft.com/office/drawing/2014/main" val="3440211755"/>
                  </a:ext>
                </a:extLst>
              </a:tr>
              <a:tr h="370840">
                <a:tc>
                  <a:txBody>
                    <a:bodyPr/>
                    <a:lstStyle/>
                    <a:p>
                      <a:r>
                        <a:rPr lang="en-GB" dirty="0" err="1"/>
                        <a:t>invoice_id</a:t>
                      </a:r>
                      <a:endParaRPr lang="en-IN" dirty="0"/>
                    </a:p>
                  </a:txBody>
                  <a:tcPr/>
                </a:tc>
                <a:tc>
                  <a:txBody>
                    <a:bodyPr/>
                    <a:lstStyle/>
                    <a:p>
                      <a:pPr algn="just"/>
                      <a:r>
                        <a:rPr lang="en-GB" sz="1800" b="0" i="0" kern="1200" dirty="0">
                          <a:solidFill>
                            <a:schemeClr val="dk1"/>
                          </a:solidFill>
                          <a:effectLst/>
                          <a:latin typeface="+mn-lt"/>
                          <a:ea typeface="+mn-ea"/>
                          <a:cs typeface="+mn-cs"/>
                        </a:rPr>
                        <a:t>Invoice of the sales made</a:t>
                      </a:r>
                      <a:endParaRPr lang="en-IN" dirty="0"/>
                    </a:p>
                  </a:txBody>
                  <a:tcPr/>
                </a:tc>
                <a:extLst>
                  <a:ext uri="{0D108BD9-81ED-4DB2-BD59-A6C34878D82A}">
                    <a16:rowId xmlns:a16="http://schemas.microsoft.com/office/drawing/2014/main" val="648551136"/>
                  </a:ext>
                </a:extLst>
              </a:tr>
              <a:tr h="370840">
                <a:tc>
                  <a:txBody>
                    <a:bodyPr/>
                    <a:lstStyle/>
                    <a:p>
                      <a:r>
                        <a:rPr lang="en-GB" dirty="0"/>
                        <a:t>branch</a:t>
                      </a:r>
                      <a:endParaRPr lang="en-IN" dirty="0"/>
                    </a:p>
                  </a:txBody>
                  <a:tcPr/>
                </a:tc>
                <a:tc>
                  <a:txBody>
                    <a:bodyPr/>
                    <a:lstStyle/>
                    <a:p>
                      <a:pPr algn="just"/>
                      <a:r>
                        <a:rPr lang="en-GB" sz="1800" b="0" i="0" kern="1200" dirty="0">
                          <a:solidFill>
                            <a:schemeClr val="dk1"/>
                          </a:solidFill>
                          <a:effectLst/>
                          <a:latin typeface="+mn-lt"/>
                          <a:ea typeface="+mn-ea"/>
                          <a:cs typeface="+mn-cs"/>
                        </a:rPr>
                        <a:t>Branch at which sales were made</a:t>
                      </a:r>
                      <a:endParaRPr lang="en-IN" dirty="0"/>
                    </a:p>
                  </a:txBody>
                  <a:tcPr/>
                </a:tc>
                <a:extLst>
                  <a:ext uri="{0D108BD9-81ED-4DB2-BD59-A6C34878D82A}">
                    <a16:rowId xmlns:a16="http://schemas.microsoft.com/office/drawing/2014/main" val="4238542549"/>
                  </a:ext>
                </a:extLst>
              </a:tr>
              <a:tr h="370840">
                <a:tc>
                  <a:txBody>
                    <a:bodyPr/>
                    <a:lstStyle/>
                    <a:p>
                      <a:r>
                        <a:rPr lang="en-GB" dirty="0"/>
                        <a:t> city</a:t>
                      </a:r>
                      <a:endParaRPr lang="en-IN" dirty="0"/>
                    </a:p>
                  </a:txBody>
                  <a:tcPr/>
                </a:tc>
                <a:tc>
                  <a:txBody>
                    <a:bodyPr/>
                    <a:lstStyle/>
                    <a:p>
                      <a:pPr algn="just"/>
                      <a:r>
                        <a:rPr lang="en-GB" sz="1800" b="0" i="0" kern="1200" dirty="0">
                          <a:solidFill>
                            <a:schemeClr val="dk1"/>
                          </a:solidFill>
                          <a:effectLst/>
                          <a:latin typeface="+mn-lt"/>
                          <a:ea typeface="+mn-ea"/>
                          <a:cs typeface="+mn-cs"/>
                        </a:rPr>
                        <a:t>The location of the branch</a:t>
                      </a:r>
                      <a:endParaRPr lang="en-IN" dirty="0"/>
                    </a:p>
                  </a:txBody>
                  <a:tcPr/>
                </a:tc>
                <a:extLst>
                  <a:ext uri="{0D108BD9-81ED-4DB2-BD59-A6C34878D82A}">
                    <a16:rowId xmlns:a16="http://schemas.microsoft.com/office/drawing/2014/main" val="4293032440"/>
                  </a:ext>
                </a:extLst>
              </a:tr>
              <a:tr h="370840">
                <a:tc>
                  <a:txBody>
                    <a:bodyPr/>
                    <a:lstStyle/>
                    <a:p>
                      <a:r>
                        <a:rPr lang="en-GB" dirty="0" err="1"/>
                        <a:t>customer_type</a:t>
                      </a:r>
                      <a:endParaRPr lang="en-IN" dirty="0"/>
                    </a:p>
                  </a:txBody>
                  <a:tcPr/>
                </a:tc>
                <a:tc>
                  <a:txBody>
                    <a:bodyPr/>
                    <a:lstStyle/>
                    <a:p>
                      <a:pPr algn="just"/>
                      <a:r>
                        <a:rPr lang="en-GB" sz="1800" b="0" i="0" kern="1200" dirty="0">
                          <a:solidFill>
                            <a:schemeClr val="dk1"/>
                          </a:solidFill>
                          <a:effectLst/>
                          <a:latin typeface="+mn-lt"/>
                          <a:ea typeface="+mn-ea"/>
                          <a:cs typeface="+mn-cs"/>
                        </a:rPr>
                        <a:t>The type of the customer</a:t>
                      </a:r>
                      <a:endParaRPr lang="en-IN" dirty="0"/>
                    </a:p>
                  </a:txBody>
                  <a:tcPr/>
                </a:tc>
                <a:extLst>
                  <a:ext uri="{0D108BD9-81ED-4DB2-BD59-A6C34878D82A}">
                    <a16:rowId xmlns:a16="http://schemas.microsoft.com/office/drawing/2014/main" val="1152645409"/>
                  </a:ext>
                </a:extLst>
              </a:tr>
              <a:tr h="370840">
                <a:tc>
                  <a:txBody>
                    <a:bodyPr/>
                    <a:lstStyle/>
                    <a:p>
                      <a:r>
                        <a:rPr lang="en-GB" dirty="0"/>
                        <a:t>gender</a:t>
                      </a:r>
                    </a:p>
                  </a:txBody>
                  <a:tcPr/>
                </a:tc>
                <a:tc>
                  <a:txBody>
                    <a:bodyPr/>
                    <a:lstStyle/>
                    <a:p>
                      <a:pPr algn="just"/>
                      <a:r>
                        <a:rPr lang="en-GB" sz="1800" b="0" i="0" kern="1200" dirty="0">
                          <a:solidFill>
                            <a:schemeClr val="dk1"/>
                          </a:solidFill>
                          <a:effectLst/>
                          <a:latin typeface="+mn-lt"/>
                          <a:ea typeface="+mn-ea"/>
                          <a:cs typeface="+mn-cs"/>
                        </a:rPr>
                        <a:t>Gender of the customer making purchase</a:t>
                      </a:r>
                      <a:endParaRPr lang="en-IN" dirty="0"/>
                    </a:p>
                  </a:txBody>
                  <a:tcPr/>
                </a:tc>
                <a:extLst>
                  <a:ext uri="{0D108BD9-81ED-4DB2-BD59-A6C34878D82A}">
                    <a16:rowId xmlns:a16="http://schemas.microsoft.com/office/drawing/2014/main" val="2981716742"/>
                  </a:ext>
                </a:extLst>
              </a:tr>
              <a:tr h="370840">
                <a:tc>
                  <a:txBody>
                    <a:bodyPr/>
                    <a:lstStyle/>
                    <a:p>
                      <a:r>
                        <a:rPr lang="en-GB" dirty="0"/>
                        <a:t> </a:t>
                      </a:r>
                      <a:r>
                        <a:rPr lang="en-GB" dirty="0" err="1"/>
                        <a:t>product_line</a:t>
                      </a:r>
                      <a:endParaRPr lang="en-IN" dirty="0"/>
                    </a:p>
                  </a:txBody>
                  <a:tcPr/>
                </a:tc>
                <a:tc>
                  <a:txBody>
                    <a:bodyPr/>
                    <a:lstStyle/>
                    <a:p>
                      <a:pPr algn="just"/>
                      <a:r>
                        <a:rPr lang="en-GB" sz="1800" b="0" i="0" kern="1200" dirty="0">
                          <a:solidFill>
                            <a:schemeClr val="dk1"/>
                          </a:solidFill>
                          <a:effectLst/>
                          <a:latin typeface="+mn-lt"/>
                          <a:ea typeface="+mn-ea"/>
                          <a:cs typeface="+mn-cs"/>
                        </a:rPr>
                        <a:t>Product line of the product sold</a:t>
                      </a:r>
                      <a:endParaRPr lang="en-IN" dirty="0"/>
                    </a:p>
                  </a:txBody>
                  <a:tcPr/>
                </a:tc>
                <a:extLst>
                  <a:ext uri="{0D108BD9-81ED-4DB2-BD59-A6C34878D82A}">
                    <a16:rowId xmlns:a16="http://schemas.microsoft.com/office/drawing/2014/main" val="424734889"/>
                  </a:ext>
                </a:extLst>
              </a:tr>
              <a:tr h="370840">
                <a:tc>
                  <a:txBody>
                    <a:bodyPr/>
                    <a:lstStyle/>
                    <a:p>
                      <a:r>
                        <a:rPr lang="en-GB" dirty="0" err="1"/>
                        <a:t>unit_price</a:t>
                      </a:r>
                      <a:endParaRPr lang="en-IN" dirty="0"/>
                    </a:p>
                  </a:txBody>
                  <a:tcPr/>
                </a:tc>
                <a:tc>
                  <a:txBody>
                    <a:bodyPr/>
                    <a:lstStyle/>
                    <a:p>
                      <a:pPr algn="just"/>
                      <a:r>
                        <a:rPr lang="en-GB" sz="1800" b="0" i="0" kern="1200" dirty="0">
                          <a:solidFill>
                            <a:schemeClr val="dk1"/>
                          </a:solidFill>
                          <a:effectLst/>
                          <a:latin typeface="+mn-lt"/>
                          <a:ea typeface="+mn-ea"/>
                          <a:cs typeface="+mn-cs"/>
                        </a:rPr>
                        <a:t>The price of each product</a:t>
                      </a:r>
                      <a:endParaRPr lang="en-IN" dirty="0"/>
                    </a:p>
                  </a:txBody>
                  <a:tcPr/>
                </a:tc>
                <a:extLst>
                  <a:ext uri="{0D108BD9-81ED-4DB2-BD59-A6C34878D82A}">
                    <a16:rowId xmlns:a16="http://schemas.microsoft.com/office/drawing/2014/main" val="143933381"/>
                  </a:ext>
                </a:extLst>
              </a:tr>
              <a:tr h="370840">
                <a:tc>
                  <a:txBody>
                    <a:bodyPr/>
                    <a:lstStyle/>
                    <a:p>
                      <a:r>
                        <a:rPr lang="en-GB" dirty="0"/>
                        <a:t>quantity</a:t>
                      </a:r>
                      <a:endParaRPr lang="en-IN" dirty="0"/>
                    </a:p>
                  </a:txBody>
                  <a:tcPr/>
                </a:tc>
                <a:tc>
                  <a:txBody>
                    <a:bodyPr/>
                    <a:lstStyle/>
                    <a:p>
                      <a:pPr algn="just"/>
                      <a:r>
                        <a:rPr lang="en-GB" sz="1800" b="0" i="0" kern="1200" dirty="0">
                          <a:solidFill>
                            <a:schemeClr val="dk1"/>
                          </a:solidFill>
                          <a:effectLst/>
                          <a:latin typeface="+mn-lt"/>
                          <a:ea typeface="+mn-ea"/>
                          <a:cs typeface="+mn-cs"/>
                        </a:rPr>
                        <a:t>The amount of the product sold</a:t>
                      </a:r>
                      <a:endParaRPr lang="en-IN" dirty="0"/>
                    </a:p>
                  </a:txBody>
                  <a:tcPr/>
                </a:tc>
                <a:extLst>
                  <a:ext uri="{0D108BD9-81ED-4DB2-BD59-A6C34878D82A}">
                    <a16:rowId xmlns:a16="http://schemas.microsoft.com/office/drawing/2014/main" val="2922581280"/>
                  </a:ext>
                </a:extLst>
              </a:tr>
              <a:tr h="370840">
                <a:tc>
                  <a:txBody>
                    <a:bodyPr/>
                    <a:lstStyle/>
                    <a:p>
                      <a:r>
                        <a:rPr lang="en-GB" dirty="0"/>
                        <a:t>vat </a:t>
                      </a:r>
                      <a:endParaRPr lang="en-IN" dirty="0"/>
                    </a:p>
                  </a:txBody>
                  <a:tcPr/>
                </a:tc>
                <a:tc>
                  <a:txBody>
                    <a:bodyPr/>
                    <a:lstStyle/>
                    <a:p>
                      <a:pPr algn="just"/>
                      <a:r>
                        <a:rPr lang="en-GB" sz="1800" b="0" i="0" kern="1200" dirty="0">
                          <a:solidFill>
                            <a:schemeClr val="dk1"/>
                          </a:solidFill>
                          <a:effectLst/>
                          <a:latin typeface="+mn-lt"/>
                          <a:ea typeface="+mn-ea"/>
                          <a:cs typeface="+mn-cs"/>
                        </a:rPr>
                        <a:t>The amount of tax on the purchase</a:t>
                      </a:r>
                      <a:endParaRPr lang="en-GB" dirty="0"/>
                    </a:p>
                  </a:txBody>
                  <a:tcPr/>
                </a:tc>
                <a:extLst>
                  <a:ext uri="{0D108BD9-81ED-4DB2-BD59-A6C34878D82A}">
                    <a16:rowId xmlns:a16="http://schemas.microsoft.com/office/drawing/2014/main" val="3182822630"/>
                  </a:ext>
                </a:extLst>
              </a:tr>
              <a:tr h="370840">
                <a:tc>
                  <a:txBody>
                    <a:bodyPr/>
                    <a:lstStyle/>
                    <a:p>
                      <a:r>
                        <a:rPr lang="en-GB" dirty="0"/>
                        <a:t>total</a:t>
                      </a:r>
                      <a:endParaRPr lang="en-IN" dirty="0"/>
                    </a:p>
                  </a:txBody>
                  <a:tcPr/>
                </a:tc>
                <a:tc>
                  <a:txBody>
                    <a:bodyPr/>
                    <a:lstStyle/>
                    <a:p>
                      <a:pPr algn="just"/>
                      <a:r>
                        <a:rPr lang="en-GB" sz="1800" b="0" i="0" kern="1200" dirty="0">
                          <a:solidFill>
                            <a:schemeClr val="dk1"/>
                          </a:solidFill>
                          <a:effectLst/>
                          <a:latin typeface="+mn-lt"/>
                          <a:ea typeface="+mn-ea"/>
                          <a:cs typeface="+mn-cs"/>
                        </a:rPr>
                        <a:t>The total cost of the purchase</a:t>
                      </a:r>
                      <a:endParaRPr lang="en-GB" dirty="0"/>
                    </a:p>
                  </a:txBody>
                  <a:tcPr/>
                </a:tc>
                <a:extLst>
                  <a:ext uri="{0D108BD9-81ED-4DB2-BD59-A6C34878D82A}">
                    <a16:rowId xmlns:a16="http://schemas.microsoft.com/office/drawing/2014/main" val="145120830"/>
                  </a:ext>
                </a:extLst>
              </a:tr>
            </a:tbl>
          </a:graphicData>
        </a:graphic>
      </p:graphicFrame>
    </p:spTree>
    <p:extLst>
      <p:ext uri="{BB962C8B-B14F-4D97-AF65-F5344CB8AC3E}">
        <p14:creationId xmlns:p14="http://schemas.microsoft.com/office/powerpoint/2010/main" val="3105864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1980</TotalTime>
  <Words>1385</Words>
  <Application>Microsoft Office PowerPoint</Application>
  <PresentationFormat>Widescreen</PresentationFormat>
  <Paragraphs>139</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Bell MT</vt:lpstr>
      <vt:lpstr>Calibri</vt:lpstr>
      <vt:lpstr>Calibri Light</vt:lpstr>
      <vt:lpstr>Curlz MT</vt:lpstr>
      <vt:lpstr>Office Theme</vt:lpstr>
      <vt:lpstr>Amazon Sales Insight Project </vt:lpstr>
      <vt:lpstr>Contents</vt:lpstr>
      <vt:lpstr>Project Overview</vt:lpstr>
      <vt:lpstr>Project Scope</vt:lpstr>
      <vt:lpstr>Business Problem</vt:lpstr>
      <vt:lpstr>Business Objective </vt:lpstr>
      <vt:lpstr>Technical Stacks</vt:lpstr>
      <vt:lpstr>Data Understanding</vt:lpstr>
      <vt:lpstr>Data Dictionary</vt:lpstr>
      <vt:lpstr>Data Dictionary</vt:lpstr>
      <vt:lpstr>Data Dictionary</vt:lpstr>
      <vt:lpstr>Entity – Relationship Diagram</vt:lpstr>
      <vt:lpstr>Insights drawn and Recommendations (Product)</vt:lpstr>
      <vt:lpstr>Insights drawn and Recommendations (Sales)</vt:lpstr>
      <vt:lpstr>Insights drawn and Recommendations (Customer)</vt:lpstr>
      <vt:lpstr>PowerPoint Presentation</vt:lpstr>
      <vt:lpstr>SQL Script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Sales Insight Project</dc:title>
  <dc:creator>Nidhi Singh</dc:creator>
  <cp:lastModifiedBy>Nidhi Singh</cp:lastModifiedBy>
  <cp:revision>47</cp:revision>
  <dcterms:created xsi:type="dcterms:W3CDTF">2024-06-20T06:45:58Z</dcterms:created>
  <dcterms:modified xsi:type="dcterms:W3CDTF">2024-09-05T19:07:41Z</dcterms:modified>
</cp:coreProperties>
</file>

<file path=docProps/thumbnail.jpeg>
</file>